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5.xml" ContentType="application/vnd.openxmlformats-officedocument.drawingml.chartshapes+xml"/>
  <Override PartName="/ppt/notesSlides/notesSlide32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drawings/drawing6.xml" ContentType="application/vnd.openxmlformats-officedocument.drawingml.chartshapes+xml"/>
  <Override PartName="/ppt/notesSlides/notesSlide37.xml" ContentType="application/vnd.openxmlformats-officedocument.presentationml.notesSl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drawings/drawing7.xml" ContentType="application/vnd.openxmlformats-officedocument.drawingml.chartshape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drawings/drawing8.xml" ContentType="application/vnd.openxmlformats-officedocument.drawingml.chartshapes+xml"/>
  <Override PartName="/ppt/notesSlides/notesSlide43.xml" ContentType="application/vnd.openxmlformats-officedocument.presentationml.notesSl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drawings/drawing9.xml" ContentType="application/vnd.openxmlformats-officedocument.drawingml.chartshapes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18" r:id="rId2"/>
    <p:sldMasterId id="2147483735" r:id="rId3"/>
  </p:sldMasterIdLst>
  <p:notesMasterIdLst>
    <p:notesMasterId r:id="rId78"/>
  </p:notesMasterIdLst>
  <p:sldIdLst>
    <p:sldId id="431" r:id="rId4"/>
    <p:sldId id="257" r:id="rId5"/>
    <p:sldId id="852" r:id="rId6"/>
    <p:sldId id="869" r:id="rId7"/>
    <p:sldId id="913" r:id="rId8"/>
    <p:sldId id="870" r:id="rId9"/>
    <p:sldId id="871" r:id="rId10"/>
    <p:sldId id="872" r:id="rId11"/>
    <p:sldId id="873" r:id="rId12"/>
    <p:sldId id="877" r:id="rId13"/>
    <p:sldId id="878" r:id="rId14"/>
    <p:sldId id="879" r:id="rId15"/>
    <p:sldId id="881" r:id="rId16"/>
    <p:sldId id="854" r:id="rId17"/>
    <p:sldId id="859" r:id="rId18"/>
    <p:sldId id="860" r:id="rId19"/>
    <p:sldId id="914" r:id="rId20"/>
    <p:sldId id="941" r:id="rId21"/>
    <p:sldId id="942" r:id="rId22"/>
    <p:sldId id="943" r:id="rId23"/>
    <p:sldId id="944" r:id="rId24"/>
    <p:sldId id="945" r:id="rId25"/>
    <p:sldId id="946" r:id="rId26"/>
    <p:sldId id="866" r:id="rId27"/>
    <p:sldId id="867" r:id="rId28"/>
    <p:sldId id="947" r:id="rId29"/>
    <p:sldId id="948" r:id="rId30"/>
    <p:sldId id="949" r:id="rId31"/>
    <p:sldId id="950" r:id="rId32"/>
    <p:sldId id="951" r:id="rId33"/>
    <p:sldId id="952" r:id="rId34"/>
    <p:sldId id="953" r:id="rId35"/>
    <p:sldId id="954" r:id="rId36"/>
    <p:sldId id="955" r:id="rId37"/>
    <p:sldId id="956" r:id="rId38"/>
    <p:sldId id="957" r:id="rId39"/>
    <p:sldId id="958" r:id="rId40"/>
    <p:sldId id="959" r:id="rId41"/>
    <p:sldId id="960" r:id="rId42"/>
    <p:sldId id="961" r:id="rId43"/>
    <p:sldId id="963" r:id="rId44"/>
    <p:sldId id="965" r:id="rId45"/>
    <p:sldId id="966" r:id="rId46"/>
    <p:sldId id="967" r:id="rId47"/>
    <p:sldId id="968" r:id="rId48"/>
    <p:sldId id="969" r:id="rId49"/>
    <p:sldId id="970" r:id="rId50"/>
    <p:sldId id="971" r:id="rId51"/>
    <p:sldId id="972" r:id="rId52"/>
    <p:sldId id="973" r:id="rId53"/>
    <p:sldId id="974" r:id="rId54"/>
    <p:sldId id="975" r:id="rId55"/>
    <p:sldId id="977" r:id="rId56"/>
    <p:sldId id="978" r:id="rId57"/>
    <p:sldId id="979" r:id="rId58"/>
    <p:sldId id="980" r:id="rId59"/>
    <p:sldId id="981" r:id="rId60"/>
    <p:sldId id="982" r:id="rId61"/>
    <p:sldId id="983" r:id="rId62"/>
    <p:sldId id="984" r:id="rId63"/>
    <p:sldId id="985" r:id="rId64"/>
    <p:sldId id="986" r:id="rId65"/>
    <p:sldId id="909" r:id="rId66"/>
    <p:sldId id="936" r:id="rId67"/>
    <p:sldId id="937" r:id="rId68"/>
    <p:sldId id="851" r:id="rId69"/>
    <p:sldId id="841" r:id="rId70"/>
    <p:sldId id="843" r:id="rId71"/>
    <p:sldId id="844" r:id="rId72"/>
    <p:sldId id="845" r:id="rId73"/>
    <p:sldId id="938" r:id="rId74"/>
    <p:sldId id="939" r:id="rId75"/>
    <p:sldId id="940" r:id="rId76"/>
    <p:sldId id="911" r:id="rId77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223A58"/>
    <a:srgbClr val="A6A6A6"/>
    <a:srgbClr val="FFD347"/>
    <a:srgbClr val="FF9933"/>
    <a:srgbClr val="333333"/>
    <a:srgbClr val="777777"/>
    <a:srgbClr val="CC6600"/>
    <a:srgbClr val="000000"/>
    <a:srgbClr val="7575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 autoAdjust="0"/>
    <p:restoredTop sz="93202" autoAdjust="0"/>
  </p:normalViewPr>
  <p:slideViewPr>
    <p:cSldViewPr>
      <p:cViewPr>
        <p:scale>
          <a:sx n="70" d="100"/>
          <a:sy n="70" d="100"/>
        </p:scale>
        <p:origin x="-12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9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192.168.18.2\Files$\OPERACOES\CD.%20INFO\PWR\2017_01\PWR%20Advogados\Material%20de%20Apoio\Tabelas%20e%20Gr&#225;ficos%20-%20PWR%20Advogados%202017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18.2\Files$\OPERACOES\CD.%20INFO\PWR\2017_01\PWR%20Advogados\Material%20de%20Apoio\Tabelas%20e%20Gr&#225;ficos%20-%20PWR%20Advogados%202017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192.168.18.2\Files$\OPERACOES\CD.%20INFO\PWR\2017_01\PWR%20Advogados\Material%20de%20Apoio\Tabelas%20e%20Gr&#225;ficos%20-%20PWR%20Advogados%202017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192.168.18.2\Files$\OPERACOES\CD.%20INFO\PWR\2017_01\PWR%20Advogados\Material%20de%20Apoio\Tabelas%20e%20Gr&#225;ficos%20-%20PWR%20Advogados%202017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192.168.18.2\Files$\OPERACOES\CD.%20INFO\PWR\2017_01\PWR%20Advogados\Material%20de%20Apoio\Tabelas%20e%20Gr&#225;ficos%20-%20PWR%20Advogados%202017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18.2\Files$\OPERACOES\CD.%20INFO\PWR\2017_01\PWR%20Advogados\Material%20de%20Apoio\Tabelas%20e%20Gr&#225;ficos%20-%20PWR%20Advogados%202017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18.2\Files$\OPERACOES\CD.%20INFO\PWR\2017_01\PWR%20Advogados\Material%20de%20Apoio\Tabelas%20e%20Gr&#225;ficos%20-%20PWR%20Advogados%202017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18.2\Files$\OPERACOES\CD.%20INFO\PWR\2017_01\PWR%20Advogados\Material%20de%20Apoio\Tabelas%20e%20Gr&#225;ficos%20-%20PWR%20Advogados%202017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192.168.18.2\Files$\OPERACOES\CD.%20INFO\PWR\2017_01\PWR%20Advogados\Material%20de%20Apoio\Tabelas%20e%20Gr&#225;ficos%20-%20PWR%20Advogados%202017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192.168.18.2\Files$\OPERACOES\CD.%20INFO\PWR\2017_01\PWR%20Advogados\Material%20de%20Apoio\Tabelas%20e%20Gr&#225;ficos%20-%20PWR%20Advogados%202017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vantGarde Bk BT" pitchFamily="34" charset="0"/>
              </a:defRPr>
            </a:pPr>
            <a:r>
              <a:rPr lang="pt-BR" sz="1600" b="1" i="0" u="none" strike="noStrike" baseline="0" dirty="0" smtClean="0">
                <a:effectLst/>
              </a:rPr>
              <a:t>Área de </a:t>
            </a:r>
            <a:r>
              <a:rPr lang="pt-BR" sz="1600" b="1" i="0" u="none" strike="noStrike" baseline="0" dirty="0" err="1" smtClean="0">
                <a:effectLst/>
              </a:rPr>
              <a:t>actuación</a:t>
            </a:r>
            <a:endParaRPr lang="pt-BR" sz="16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4920634920634921E-2"/>
          <c:y val="0.25764720586397288"/>
          <c:w val="0.91746031746031742"/>
          <c:h val="0.604477959892475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'[Tabelas e Gráficos - PWR Advogados 2017.xlsx]INFO. GERAL'!$AO$3:$AO$5</c:f>
              <c:strCache>
                <c:ptCount val="1"/>
                <c:pt idx="0">
                  <c:v>Full Service Especializado Abrangente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966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>
                    <a:latin typeface="AvantGarde Bk BT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'[Tabelas e Gráficos - PWR Advogados 2017.xlsx]INFO. GERAL'!$AO$3:$AO$5</c:f>
              <c:strCache>
                <c:ptCount val="3"/>
                <c:pt idx="0">
                  <c:v>Full Service</c:v>
                </c:pt>
                <c:pt idx="1">
                  <c:v>Especializado</c:v>
                </c:pt>
                <c:pt idx="2">
                  <c:v>Abrangente</c:v>
                </c:pt>
              </c:strCache>
            </c:strRef>
          </c:cat>
          <c:val>
            <c:numRef>
              <c:f>'[Tabelas e Gráficos - PWR Advogados 2017.xlsx]INFO. GERAL'!$AP$3:$AP$5</c:f>
              <c:numCache>
                <c:formatCode>0.0%</c:formatCode>
                <c:ptCount val="3"/>
                <c:pt idx="0">
                  <c:v>0.375</c:v>
                </c:pt>
                <c:pt idx="1">
                  <c:v>0.25</c:v>
                </c:pt>
                <c:pt idx="2">
                  <c:v>0.375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9"/>
        <c:axId val="95665664"/>
        <c:axId val="31344896"/>
      </c:barChart>
      <c:catAx>
        <c:axId val="956656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vantGarde Bk BT" pitchFamily="34" charset="0"/>
              </a:defRPr>
            </a:pPr>
            <a:endParaRPr lang="pt-BR"/>
          </a:p>
        </c:txPr>
        <c:crossAx val="31344896"/>
        <c:crosses val="autoZero"/>
        <c:auto val="1"/>
        <c:lblAlgn val="ctr"/>
        <c:lblOffset val="100"/>
        <c:noMultiLvlLbl val="0"/>
      </c:catAx>
      <c:valAx>
        <c:axId val="3134489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9566566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vantGarde Bk BT" pitchFamily="34" charset="0"/>
              </a:defRPr>
            </a:pPr>
            <a:r>
              <a:rPr lang="pt-BR" sz="1600" dirty="0" err="1" smtClean="0"/>
              <a:t>Posibilidad</a:t>
            </a:r>
            <a:r>
              <a:rPr lang="pt-BR" sz="1600" dirty="0" smtClean="0"/>
              <a:t> </a:t>
            </a:r>
            <a:r>
              <a:rPr lang="pt-BR" sz="1600" dirty="0"/>
              <a:t>de </a:t>
            </a:r>
            <a:r>
              <a:rPr lang="pt-BR" sz="1600" dirty="0" err="1" smtClean="0"/>
              <a:t>Participación</a:t>
            </a:r>
            <a:r>
              <a:rPr lang="pt-BR" sz="1600" dirty="0" smtClean="0"/>
              <a:t> </a:t>
            </a:r>
            <a:r>
              <a:rPr lang="pt-BR" sz="1600" dirty="0" err="1" smtClean="0"/>
              <a:t>Societaria</a:t>
            </a:r>
            <a:endParaRPr lang="pt-BR" sz="16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2944519866051227"/>
          <c:y val="0.19184363318221587"/>
          <c:w val="0.56621252803169719"/>
          <c:h val="0.63138869005010734"/>
        </c:manualLayout>
      </c:layout>
      <c:pieChart>
        <c:varyColors val="1"/>
        <c:ser>
          <c:idx val="0"/>
          <c:order val="0"/>
          <c:tx>
            <c:strRef>
              <c:f>'[Tabelas e Gráficos - PWR Advogados 2017.xlsx]PARTICIPAÇÃO SOCIETÁRIA'!$B$6</c:f>
              <c:strCache>
                <c:ptCount val="1"/>
                <c:pt idx="0">
                  <c:v>Possibilidade de Partic.</c:v>
                </c:pt>
              </c:strCache>
            </c:strRef>
          </c:tx>
          <c:dPt>
            <c:idx val="0"/>
            <c:bubble3D val="0"/>
            <c:spPr>
              <a:solidFill>
                <a:srgbClr val="996600"/>
              </a:solidFill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>
                    <a:latin typeface="AvantGarde Bk BT" pitchFamily="34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'[Tabelas e Gráficos - PWR Advogados 2017.xlsx]PARTICIPAÇÃO SOCIETÁRIA'!$B$7:$B$8</c:f>
              <c:strCache>
                <c:ptCount val="2"/>
                <c:pt idx="0">
                  <c:v>Consultivo</c:v>
                </c:pt>
                <c:pt idx="1">
                  <c:v>Escala/Volume</c:v>
                </c:pt>
              </c:strCache>
            </c:strRef>
          </c:cat>
          <c:val>
            <c:numRef>
              <c:f>'[Tabelas e Gráficos - PWR Advogados 2017.xlsx]PARTICIPAÇÃO SOCIETÁRIA'!$C$7:$C$8</c:f>
              <c:numCache>
                <c:formatCode>0.0%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vantGarde Bk BT" pitchFamily="34" charset="0"/>
              </a:defRPr>
            </a:pPr>
            <a:r>
              <a:rPr lang="pt-BR" sz="1600" dirty="0" err="1" smtClean="0"/>
              <a:t>Prácticas</a:t>
            </a:r>
            <a:r>
              <a:rPr lang="pt-BR" sz="1600" dirty="0" smtClean="0"/>
              <a:t> </a:t>
            </a:r>
            <a:r>
              <a:rPr lang="pt-BR" sz="1600" dirty="0"/>
              <a:t>de </a:t>
            </a:r>
            <a:r>
              <a:rPr lang="pt-BR" sz="1600" dirty="0" err="1" smtClean="0"/>
              <a:t>Beneficios</a:t>
            </a:r>
            <a:endParaRPr lang="pt-BR" sz="16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077521896942564"/>
          <c:y val="0.11261558018949583"/>
          <c:w val="0.87899825935004094"/>
          <c:h val="0.478954333458445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'[Tabelas e Gráficos - PWR Advogados 2017.xlsx]BENEFÍCIOS'!$F$7:$F$18</c:f>
              <c:strCache>
                <c:ptCount val="1"/>
                <c:pt idx="0">
                  <c:v>Assistência Médica Reembolso Quilometragem Vale Refeição / Alimentação Estacionamento Horário Flexível Transporte Assistência Odontológica Hora Extra Auxílio Educação Celular Home Office Outros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966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996600"/>
              </a:solidFill>
              <a:ln>
                <a:solidFill>
                  <a:srgbClr val="996600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rgbClr val="EED7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FFE401"/>
              </a:solidFill>
            </c:spPr>
          </c:dPt>
          <c:dLbls>
            <c:txPr>
              <a:bodyPr/>
              <a:lstStyle/>
              <a:p>
                <a:pPr>
                  <a:defRPr sz="1200">
                    <a:latin typeface="AvantGarde Bk BT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'[Tabelas e Gráficos - PWR Advogados 2017.xlsx]BENEFÍCIOS'!$F$7:$F$18</c:f>
              <c:strCache>
                <c:ptCount val="12"/>
                <c:pt idx="0">
                  <c:v>Assistência Médica</c:v>
                </c:pt>
                <c:pt idx="1">
                  <c:v>Reembolso Quilometragem</c:v>
                </c:pt>
                <c:pt idx="2">
                  <c:v>Vale Refeição / Alimentação</c:v>
                </c:pt>
                <c:pt idx="3">
                  <c:v>Estacionamento</c:v>
                </c:pt>
                <c:pt idx="4">
                  <c:v>Horário Flexível</c:v>
                </c:pt>
                <c:pt idx="5">
                  <c:v>Transporte</c:v>
                </c:pt>
                <c:pt idx="6">
                  <c:v>Assistência Odontológica</c:v>
                </c:pt>
                <c:pt idx="7">
                  <c:v>Hora Extra</c:v>
                </c:pt>
                <c:pt idx="8">
                  <c:v>Auxílio Educação</c:v>
                </c:pt>
                <c:pt idx="9">
                  <c:v>Celular</c:v>
                </c:pt>
                <c:pt idx="10">
                  <c:v>Home Office</c:v>
                </c:pt>
                <c:pt idx="11">
                  <c:v>Outros</c:v>
                </c:pt>
              </c:strCache>
            </c:strRef>
          </c:cat>
          <c:val>
            <c:numRef>
              <c:f>'[Tabelas e Gráficos - PWR Advogados 2017.xlsx]BENEFÍCIOS'!$G$7:$G$18</c:f>
              <c:numCache>
                <c:formatCode>0.0%</c:formatCode>
                <c:ptCount val="12"/>
                <c:pt idx="0">
                  <c:v>0.83333333333333337</c:v>
                </c:pt>
                <c:pt idx="1">
                  <c:v>0.66666666666666663</c:v>
                </c:pt>
                <c:pt idx="2">
                  <c:v>0.5</c:v>
                </c:pt>
                <c:pt idx="3">
                  <c:v>0.33333333333333331</c:v>
                </c:pt>
                <c:pt idx="4">
                  <c:v>0.33333333333333331</c:v>
                </c:pt>
                <c:pt idx="5">
                  <c:v>0.16666666666666666</c:v>
                </c:pt>
                <c:pt idx="6">
                  <c:v>0.16666666666666666</c:v>
                </c:pt>
                <c:pt idx="7">
                  <c:v>0.16666666666666666</c:v>
                </c:pt>
                <c:pt idx="8">
                  <c:v>0.16666666666666666</c:v>
                </c:pt>
                <c:pt idx="9">
                  <c:v>0.16666666666666666</c:v>
                </c:pt>
                <c:pt idx="10">
                  <c:v>0.16666666666666666</c:v>
                </c:pt>
                <c:pt idx="11">
                  <c:v>0.16666666666666666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135382016"/>
        <c:axId val="2435904"/>
      </c:barChart>
      <c:catAx>
        <c:axId val="135382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vantGarde Bk BT" pitchFamily="34" charset="0"/>
              </a:defRPr>
            </a:pPr>
            <a:endParaRPr lang="pt-BR"/>
          </a:p>
        </c:txPr>
        <c:crossAx val="2435904"/>
        <c:crosses val="autoZero"/>
        <c:auto val="1"/>
        <c:lblAlgn val="ctr"/>
        <c:lblOffset val="100"/>
        <c:noMultiLvlLbl val="0"/>
      </c:catAx>
      <c:valAx>
        <c:axId val="243590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3538201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vantGarde Bk BT" pitchFamily="34" charset="0"/>
              </a:defRPr>
            </a:pPr>
            <a:r>
              <a:rPr lang="pt-BR" sz="1600" dirty="0"/>
              <a:t>Tipos de </a:t>
            </a:r>
            <a:r>
              <a:rPr lang="pt-BR" sz="1600" dirty="0" smtClean="0"/>
              <a:t>Planes</a:t>
            </a:r>
            <a:endParaRPr lang="pt-BR" sz="16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'[Tabelas e Gráficos - PWR Advogados 2017.xlsx]BENEFÍCIOS'!$M$50:$M$52</c:f>
              <c:strCache>
                <c:ptCount val="1"/>
                <c:pt idx="0">
                  <c:v>Executivo Livre Escolha Intermediário</c:v>
                </c:pt>
              </c:strCache>
            </c:strRef>
          </c:tx>
          <c:dPt>
            <c:idx val="0"/>
            <c:bubble3D val="0"/>
            <c:spPr>
              <a:solidFill>
                <a:srgbClr val="996600"/>
              </a:solidFill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Lbls>
            <c:numFmt formatCode="0.0%" sourceLinked="0"/>
            <c:txPr>
              <a:bodyPr/>
              <a:lstStyle/>
              <a:p>
                <a:pPr>
                  <a:defRPr sz="1200">
                    <a:latin typeface="AvantGarde Bk BT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'[Tabelas e Gráficos - PWR Advogados 2017.xlsx]BENEFÍCIOS'!$M$50:$M$52</c:f>
              <c:strCache>
                <c:ptCount val="3"/>
                <c:pt idx="0">
                  <c:v>Executivo</c:v>
                </c:pt>
                <c:pt idx="1">
                  <c:v>Livre Escolha</c:v>
                </c:pt>
                <c:pt idx="2">
                  <c:v>Intermediário</c:v>
                </c:pt>
              </c:strCache>
            </c:strRef>
          </c:cat>
          <c:val>
            <c:numRef>
              <c:f>'[Tabelas e Gráficos - PWR Advogados 2017.xlsx]BENEFÍCIOS'!$N$50:$N$52</c:f>
              <c:numCache>
                <c:formatCode>0.0%</c:formatCode>
                <c:ptCount val="3"/>
                <c:pt idx="0">
                  <c:v>0.2</c:v>
                </c:pt>
                <c:pt idx="1">
                  <c:v>0.6</c:v>
                </c:pt>
                <c:pt idx="2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 rtl="0">
            <a:defRPr sz="1200">
              <a:latin typeface="AvantGarde Bk BT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vantGarde Bk BT" pitchFamily="34" charset="0"/>
              </a:defRPr>
            </a:pPr>
            <a:r>
              <a:rPr lang="pt-BR" sz="1600"/>
              <a:t>Áreas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'[Tabelas e Gráficos - PWR Advogados 2017.xlsx]ESTÁGIO'!$G$8</c:f>
              <c:strCache>
                <c:ptCount val="1"/>
                <c:pt idx="0">
                  <c:v>Áreas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966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6"/>
            <c:invertIfNegative val="0"/>
            <c:bubble3D val="0"/>
            <c:spPr>
              <a:solidFill>
                <a:srgbClr val="9966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E401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FF7D"/>
              </a:solidFill>
            </c:spPr>
          </c:dPt>
          <c:dPt>
            <c:idx val="9"/>
            <c:invertIfNegative val="0"/>
            <c:bubble3D val="0"/>
            <c:spPr>
              <a:solidFill>
                <a:srgbClr val="EED7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99660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EED700"/>
              </a:solidFill>
            </c:spPr>
          </c:dPt>
          <c:dLbls>
            <c:txPr>
              <a:bodyPr/>
              <a:lstStyle/>
              <a:p>
                <a:pPr>
                  <a:defRPr sz="1200">
                    <a:latin typeface="AvantGarde Bk BT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'[Tabelas e Gráficos - PWR Advogados 2017.xlsx]ESTÁGIO'!$G$9:$G$21</c:f>
              <c:strCache>
                <c:ptCount val="13"/>
                <c:pt idx="0">
                  <c:v>Cível</c:v>
                </c:pt>
                <c:pt idx="1">
                  <c:v>Consumidor</c:v>
                </c:pt>
                <c:pt idx="2">
                  <c:v>Tributário</c:v>
                </c:pt>
                <c:pt idx="3">
                  <c:v>Fusões e Aquisições</c:v>
                </c:pt>
                <c:pt idx="4">
                  <c:v>Trabalhista</c:v>
                </c:pt>
                <c:pt idx="5">
                  <c:v>Outras</c:v>
                </c:pt>
                <c:pt idx="6">
                  <c:v>Todas</c:v>
                </c:pt>
                <c:pt idx="7">
                  <c:v>Concorrencial</c:v>
                </c:pt>
                <c:pt idx="8">
                  <c:v>Infraestrutura</c:v>
                </c:pt>
                <c:pt idx="9">
                  <c:v>Contratos Comerciais</c:v>
                </c:pt>
                <c:pt idx="10">
                  <c:v>Regulatório</c:v>
                </c:pt>
                <c:pt idx="11">
                  <c:v>Imobiliário</c:v>
                </c:pt>
                <c:pt idx="12">
                  <c:v>Propriedade Intelectual</c:v>
                </c:pt>
              </c:strCache>
            </c:strRef>
          </c:cat>
          <c:val>
            <c:numRef>
              <c:f>'[Tabelas e Gráficos - PWR Advogados 2017.xlsx]ESTÁGIO'!$H$9:$H$21</c:f>
              <c:numCache>
                <c:formatCode>0.0%</c:formatCode>
                <c:ptCount val="13"/>
                <c:pt idx="0">
                  <c:v>0.6</c:v>
                </c:pt>
                <c:pt idx="1">
                  <c:v>0.6</c:v>
                </c:pt>
                <c:pt idx="2">
                  <c:v>0.4</c:v>
                </c:pt>
                <c:pt idx="3">
                  <c:v>0.4</c:v>
                </c:pt>
                <c:pt idx="4">
                  <c:v>0.4</c:v>
                </c:pt>
                <c:pt idx="5">
                  <c:v>0.4</c:v>
                </c:pt>
                <c:pt idx="6">
                  <c:v>0.2</c:v>
                </c:pt>
                <c:pt idx="7">
                  <c:v>0.2</c:v>
                </c:pt>
                <c:pt idx="8">
                  <c:v>0.2</c:v>
                </c:pt>
                <c:pt idx="9">
                  <c:v>0.2</c:v>
                </c:pt>
                <c:pt idx="10">
                  <c:v>0.2</c:v>
                </c:pt>
                <c:pt idx="11">
                  <c:v>0.2</c:v>
                </c:pt>
                <c:pt idx="12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36232448"/>
        <c:axId val="2444096"/>
      </c:barChart>
      <c:catAx>
        <c:axId val="13623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vantGarde Bk BT" pitchFamily="34" charset="0"/>
              </a:defRPr>
            </a:pPr>
            <a:endParaRPr lang="pt-BR"/>
          </a:p>
        </c:txPr>
        <c:crossAx val="2444096"/>
        <c:crosses val="autoZero"/>
        <c:auto val="1"/>
        <c:lblAlgn val="ctr"/>
        <c:lblOffset val="100"/>
        <c:noMultiLvlLbl val="0"/>
      </c:catAx>
      <c:valAx>
        <c:axId val="244409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36232448"/>
        <c:crosses val="autoZero"/>
        <c:crossBetween val="between"/>
        <c:majorUnit val="0.2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vantGarde Bk BT" pitchFamily="34" charset="0"/>
              </a:defRPr>
            </a:pPr>
            <a:r>
              <a:rPr lang="pt-BR" sz="1600" b="1" i="0" u="none" strike="noStrike" baseline="0" dirty="0" err="1" smtClean="0">
                <a:effectLst/>
              </a:rPr>
              <a:t>Criterios</a:t>
            </a:r>
            <a:r>
              <a:rPr lang="pt-BR" sz="1600" b="1" i="0" u="none" strike="noStrike" baseline="0" dirty="0" smtClean="0">
                <a:effectLst/>
              </a:rPr>
              <a:t> de </a:t>
            </a:r>
            <a:r>
              <a:rPr lang="pt-BR" sz="1600" b="1" i="0" u="none" strike="noStrike" baseline="0" dirty="0" err="1" smtClean="0">
                <a:effectLst/>
              </a:rPr>
              <a:t>Contratación</a:t>
            </a:r>
            <a:endParaRPr lang="pt-BR" sz="1600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'[Tabelas e Gráficos - PWR Advogados 2017.xlsx]ESTÁGIO'!$G$2</c:f>
              <c:strCache>
                <c:ptCount val="1"/>
                <c:pt idx="0">
                  <c:v>Anos Aceitos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966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</c:dPt>
          <c:dLbls>
            <c:txPr>
              <a:bodyPr/>
              <a:lstStyle/>
              <a:p>
                <a:pPr>
                  <a:defRPr sz="1200">
                    <a:latin typeface="AvantGarde Bk BT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'[Tabelas e Gráficos - PWR Advogados 2017.xlsx]ESTÁGIO'!$L$3:$L$6</c:f>
              <c:strCache>
                <c:ptCount val="4"/>
                <c:pt idx="0">
                  <c:v>Faculdade de Origem</c:v>
                </c:pt>
                <c:pt idx="1">
                  <c:v>Ano de Formação</c:v>
                </c:pt>
                <c:pt idx="2">
                  <c:v>Desempenho Acadêmico</c:v>
                </c:pt>
                <c:pt idx="3">
                  <c:v>Outros</c:v>
                </c:pt>
              </c:strCache>
            </c:strRef>
          </c:cat>
          <c:val>
            <c:numRef>
              <c:f>'[Tabelas e Gráficos - PWR Advogados 2017.xlsx]ESTÁGIO'!$M$3:$M$6</c:f>
              <c:numCache>
                <c:formatCode>0.0%</c:formatCode>
                <c:ptCount val="4"/>
                <c:pt idx="0">
                  <c:v>0.8</c:v>
                </c:pt>
                <c:pt idx="1">
                  <c:v>0.8</c:v>
                </c:pt>
                <c:pt idx="2">
                  <c:v>0.2</c:v>
                </c:pt>
                <c:pt idx="3">
                  <c:v>0.2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9"/>
        <c:axId val="136407040"/>
        <c:axId val="2446976"/>
      </c:barChart>
      <c:catAx>
        <c:axId val="1364070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vantGarde Bk BT" pitchFamily="34" charset="0"/>
              </a:defRPr>
            </a:pPr>
            <a:endParaRPr lang="pt-BR"/>
          </a:p>
        </c:txPr>
        <c:crossAx val="2446976"/>
        <c:crosses val="autoZero"/>
        <c:auto val="1"/>
        <c:lblAlgn val="ctr"/>
        <c:lblOffset val="100"/>
        <c:noMultiLvlLbl val="0"/>
      </c:catAx>
      <c:valAx>
        <c:axId val="2446976"/>
        <c:scaling>
          <c:orientation val="minMax"/>
          <c:max val="1.1000000000000001"/>
        </c:scaling>
        <c:delete val="1"/>
        <c:axPos val="b"/>
        <c:numFmt formatCode="0.0%" sourceLinked="1"/>
        <c:majorTickMark val="out"/>
        <c:minorTickMark val="none"/>
        <c:tickLblPos val="nextTo"/>
        <c:crossAx val="136407040"/>
        <c:crosses val="autoZero"/>
        <c:crossBetween val="between"/>
        <c:majorUnit val="0.2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vantGarde Bk BT" pitchFamily="34" charset="0"/>
              </a:defRPr>
            </a:pPr>
            <a:r>
              <a:rPr lang="pt-BR" sz="1600" b="1" i="0" u="none" strike="noStrike" baseline="0" dirty="0" err="1" smtClean="0">
                <a:effectLst/>
              </a:rPr>
              <a:t>Beneficios</a:t>
            </a:r>
            <a:r>
              <a:rPr lang="pt-BR" sz="1600" b="1" i="0" u="none" strike="noStrike" baseline="0" dirty="0" smtClean="0">
                <a:effectLst/>
              </a:rPr>
              <a:t>  para  </a:t>
            </a:r>
            <a:r>
              <a:rPr lang="pt-BR" sz="1600" b="1" i="0" u="none" strike="noStrike" baseline="0" dirty="0" err="1" smtClean="0">
                <a:effectLst/>
              </a:rPr>
              <a:t>Pasantes</a:t>
            </a:r>
            <a:endParaRPr lang="pt-BR" sz="1600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'[Tabelas e Gráficos - PWR Advogados 2017.xlsx]ESTÁGIO'!$Q$19</c:f>
              <c:strCache>
                <c:ptCount val="1"/>
                <c:pt idx="0">
                  <c:v>Benefícios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966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1.8534361982971418E-7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AvantGarde Bk BT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'[Tabelas e Gráficos - PWR Advogados 2017.xlsx]ESTÁGIO'!$Q$20:$Q$24</c:f>
              <c:strCache>
                <c:ptCount val="5"/>
                <c:pt idx="0">
                  <c:v>Vale Transporte</c:v>
                </c:pt>
                <c:pt idx="1">
                  <c:v>Auxílio Refeição</c:v>
                </c:pt>
                <c:pt idx="2">
                  <c:v>Seguro de Vida</c:v>
                </c:pt>
                <c:pt idx="3">
                  <c:v>Assistência Médica</c:v>
                </c:pt>
                <c:pt idx="4">
                  <c:v>Auxílio Alimentação</c:v>
                </c:pt>
              </c:strCache>
            </c:strRef>
          </c:cat>
          <c:val>
            <c:numRef>
              <c:f>'[Tabelas e Gráficos - PWR Advogados 2017.xlsx]ESTÁGIO'!$R$20:$R$24</c:f>
              <c:numCache>
                <c:formatCode>0.0%</c:formatCode>
                <c:ptCount val="5"/>
                <c:pt idx="0">
                  <c:v>1</c:v>
                </c:pt>
                <c:pt idx="1">
                  <c:v>0.66666666666666663</c:v>
                </c:pt>
                <c:pt idx="2">
                  <c:v>0.33333333333333331</c:v>
                </c:pt>
                <c:pt idx="3">
                  <c:v>0.33333333333333331</c:v>
                </c:pt>
                <c:pt idx="4">
                  <c:v>0.33333333333333331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5"/>
        <c:axId val="136781824"/>
        <c:axId val="2446400"/>
      </c:barChart>
      <c:catAx>
        <c:axId val="1367818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vantGarde Bk BT" pitchFamily="34" charset="0"/>
              </a:defRPr>
            </a:pPr>
            <a:endParaRPr lang="pt-BR"/>
          </a:p>
        </c:txPr>
        <c:crossAx val="2446400"/>
        <c:crosses val="autoZero"/>
        <c:auto val="1"/>
        <c:lblAlgn val="ctr"/>
        <c:lblOffset val="100"/>
        <c:noMultiLvlLbl val="0"/>
      </c:catAx>
      <c:valAx>
        <c:axId val="2446400"/>
        <c:scaling>
          <c:orientation val="minMax"/>
          <c:max val="1.1000000000000001"/>
          <c:min val="0"/>
        </c:scaling>
        <c:delete val="1"/>
        <c:axPos val="b"/>
        <c:numFmt formatCode="0.0%" sourceLinked="1"/>
        <c:majorTickMark val="out"/>
        <c:minorTickMark val="none"/>
        <c:tickLblPos val="nextTo"/>
        <c:crossAx val="136781824"/>
        <c:crosses val="autoZero"/>
        <c:crossBetween val="between"/>
        <c:majorUnit val="0.2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vantGarde Bk BT" pitchFamily="34" charset="0"/>
              </a:defRPr>
            </a:pPr>
            <a:r>
              <a:rPr lang="pt-BR" sz="1600" dirty="0"/>
              <a:t>Áreas</a:t>
            </a:r>
            <a:r>
              <a:rPr lang="pt-BR" sz="1600" baseline="0" dirty="0"/>
              <a:t> </a:t>
            </a:r>
            <a:r>
              <a:rPr lang="pt-BR" sz="1600" dirty="0"/>
              <a:t>de </a:t>
            </a:r>
            <a:r>
              <a:rPr lang="pt-BR" sz="1600" b="1" i="0" u="none" strike="noStrike" baseline="0" dirty="0" err="1" smtClean="0">
                <a:effectLst/>
              </a:rPr>
              <a:t>Actuación</a:t>
            </a:r>
            <a:endParaRPr lang="pt-BR" sz="16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0597874506017387E-2"/>
          <c:y val="0.12567420835226398"/>
          <c:w val="0.92384657546859916"/>
          <c:h val="0.458545304300344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'[Tabelas e Gráficos - PWR Advogados 2017.xlsx]PERFIL'!$F$2</c:f>
              <c:strCache>
                <c:ptCount val="1"/>
                <c:pt idx="0">
                  <c:v>Estratégias de Atuação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6600"/>
              </a:solidFill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9966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9966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99660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FFFF00"/>
              </a:solidFill>
            </c:spPr>
          </c:dPt>
          <c:dLbls>
            <c:numFmt formatCode="0.0%" sourceLinked="0"/>
            <c:txPr>
              <a:bodyPr/>
              <a:lstStyle/>
              <a:p>
                <a:pPr>
                  <a:defRPr sz="1200">
                    <a:latin typeface="AvantGarde Bk BT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'[Tabelas e Gráficos - PWR Advogados 2017.xlsx]PERFIL'!$F$3:$F$16</c:f>
              <c:strCache>
                <c:ptCount val="14"/>
                <c:pt idx="0">
                  <c:v>Trabalhista</c:v>
                </c:pt>
                <c:pt idx="1">
                  <c:v>Cível</c:v>
                </c:pt>
                <c:pt idx="2">
                  <c:v>Consumidor</c:v>
                </c:pt>
                <c:pt idx="3">
                  <c:v>Tributário</c:v>
                </c:pt>
                <c:pt idx="4">
                  <c:v>Contratos Comerciais</c:v>
                </c:pt>
                <c:pt idx="5">
                  <c:v>Fusões e Aquisições</c:v>
                </c:pt>
                <c:pt idx="6">
                  <c:v>Regulatório</c:v>
                </c:pt>
                <c:pt idx="7">
                  <c:v>Concorrencial</c:v>
                </c:pt>
                <c:pt idx="8">
                  <c:v>Mercado Financeiro</c:v>
                </c:pt>
                <c:pt idx="9">
                  <c:v>Imobiliário</c:v>
                </c:pt>
                <c:pt idx="10">
                  <c:v>Propriedade Intelectual</c:v>
                </c:pt>
                <c:pt idx="11">
                  <c:v>Infraestrutura</c:v>
                </c:pt>
                <c:pt idx="12">
                  <c:v>Ambiental Administrativo</c:v>
                </c:pt>
                <c:pt idx="13">
                  <c:v>Outra(s)</c:v>
                </c:pt>
              </c:strCache>
            </c:strRef>
          </c:cat>
          <c:val>
            <c:numRef>
              <c:f>'[Tabelas e Gráficos - PWR Advogados 2017.xlsx]PERFIL'!$G$3:$G$16</c:f>
              <c:numCache>
                <c:formatCode>0.0%</c:formatCode>
                <c:ptCount val="14"/>
                <c:pt idx="0">
                  <c:v>0.83333333333333337</c:v>
                </c:pt>
                <c:pt idx="1">
                  <c:v>0.66666666666666663</c:v>
                </c:pt>
                <c:pt idx="2">
                  <c:v>0.66666666666666663</c:v>
                </c:pt>
                <c:pt idx="3">
                  <c:v>0.66666666666666663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0.33333333333333331</c:v>
                </c:pt>
                <c:pt idx="8">
                  <c:v>0.33333333333333331</c:v>
                </c:pt>
                <c:pt idx="9">
                  <c:v>0.33333333333333331</c:v>
                </c:pt>
                <c:pt idx="10">
                  <c:v>0.33333333333333331</c:v>
                </c:pt>
                <c:pt idx="11">
                  <c:v>0.16666666666666666</c:v>
                </c:pt>
                <c:pt idx="12">
                  <c:v>0.16666666666666666</c:v>
                </c:pt>
                <c:pt idx="13">
                  <c:v>0.16666666666666666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97969152"/>
        <c:axId val="31346624"/>
      </c:barChart>
      <c:catAx>
        <c:axId val="9796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vantGarde Bk BT" pitchFamily="34" charset="0"/>
              </a:defRPr>
            </a:pPr>
            <a:endParaRPr lang="pt-BR"/>
          </a:p>
        </c:txPr>
        <c:crossAx val="31346624"/>
        <c:crosses val="autoZero"/>
        <c:auto val="1"/>
        <c:lblAlgn val="ctr"/>
        <c:lblOffset val="100"/>
        <c:noMultiLvlLbl val="0"/>
      </c:catAx>
      <c:valAx>
        <c:axId val="3134662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97969152"/>
        <c:crosses val="autoZero"/>
        <c:crossBetween val="between"/>
        <c:majorUnit val="0.2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vantGarde Bk BT" pitchFamily="34" charset="0"/>
              </a:defRPr>
            </a:pPr>
            <a:r>
              <a:rPr lang="pt-BR" sz="1600" b="1" i="0" u="none" strike="noStrike" baseline="0" dirty="0" smtClean="0">
                <a:effectLst/>
              </a:rPr>
              <a:t>Enfoque</a:t>
            </a:r>
            <a:r>
              <a:rPr lang="pt-BR" sz="1600" dirty="0" smtClean="0"/>
              <a:t> </a:t>
            </a:r>
            <a:r>
              <a:rPr lang="pt-BR" sz="1600" dirty="0"/>
              <a:t>Estratégico</a:t>
            </a:r>
          </a:p>
        </c:rich>
      </c:tx>
      <c:layout>
        <c:manualLayout>
          <c:xMode val="edge"/>
          <c:yMode val="edge"/>
          <c:x val="0.32560642361111114"/>
          <c:y val="2.11666666666666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429530745742876"/>
          <c:y val="0.21164606778106956"/>
          <c:w val="0.49254257125144124"/>
          <c:h val="0.6875862825366249"/>
        </c:manualLayout>
      </c:layout>
      <c:pieChart>
        <c:varyColors val="1"/>
        <c:ser>
          <c:idx val="0"/>
          <c:order val="0"/>
          <c:tx>
            <c:strRef>
              <c:f>'[Tabelas e Gráficos - PWR Advogados 2017.xlsx]INFO. GERAL'!$AU$3:$AU$4</c:f>
              <c:strCache>
                <c:ptCount val="1"/>
                <c:pt idx="0">
                  <c:v>Consultivo Escala Volume</c:v>
                </c:pt>
              </c:strCache>
            </c:strRef>
          </c:tx>
          <c:dPt>
            <c:idx val="0"/>
            <c:bubble3D val="0"/>
            <c:spPr>
              <a:solidFill>
                <a:srgbClr val="996600"/>
              </a:solidFill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numFmt formatCode="0.0%" sourceLinked="0"/>
            <c:txPr>
              <a:bodyPr/>
              <a:lstStyle/>
              <a:p>
                <a:pPr>
                  <a:defRPr sz="1200">
                    <a:latin typeface="AvantGarde Bk BT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'[Tabelas e Gráficos - PWR Advogados 2017.xlsx]INFO. GERAL'!$AU$3:$AU$4</c:f>
              <c:strCache>
                <c:ptCount val="2"/>
                <c:pt idx="0">
                  <c:v>Consultivo</c:v>
                </c:pt>
                <c:pt idx="1">
                  <c:v>Escala Volume</c:v>
                </c:pt>
              </c:strCache>
            </c:strRef>
          </c:cat>
          <c:val>
            <c:numRef>
              <c:f>'[Tabelas e Gráficos - PWR Advogados 2017.xlsx]INFO. GERAL'!$AV$3:$AV$4</c:f>
              <c:numCache>
                <c:formatCode>0.00%</c:formatCode>
                <c:ptCount val="2"/>
                <c:pt idx="0">
                  <c:v>0.625</c:v>
                </c:pt>
                <c:pt idx="1">
                  <c:v>0.375</c:v>
                </c:pt>
              </c:numCache>
            </c:numRef>
          </c:val>
        </c:ser>
        <c:ser>
          <c:idx val="1"/>
          <c:order val="1"/>
          <c:tx>
            <c:strRef>
              <c:f>'INFO. GERAL'!#REF!</c:f>
              <c:strCache>
                <c:ptCount val="1"/>
                <c:pt idx="0">
                  <c:v>#REF!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'[Tabelas e Gráficos - PWR Advogados 2017.xlsx]INFO. GERAL'!$AU$3:$AU$4</c:f>
              <c:strCache>
                <c:ptCount val="2"/>
                <c:pt idx="0">
                  <c:v>Consultivo</c:v>
                </c:pt>
                <c:pt idx="1">
                  <c:v>Escala Volume</c:v>
                </c:pt>
              </c:strCache>
            </c:strRef>
          </c:cat>
          <c:val>
            <c:numRef>
              <c:f>'[Tabelas e Gráficos - PWR Advogados 2017.xlsx]INFO. GERAL'!$R$4</c:f>
              <c:numCache>
                <c:formatCode>0.00%</c:formatCode>
                <c:ptCount val="1"/>
                <c:pt idx="0">
                  <c:v>0.33333333333333331</c:v>
                </c:pt>
              </c:numCache>
            </c:numRef>
          </c:val>
        </c:ser>
        <c:ser>
          <c:idx val="2"/>
          <c:order val="2"/>
          <c:tx>
            <c:strRef>
              <c:f>'[Tabelas e Gráficos - PWR Advogados 2017.xlsx]INFO. GERAL'!$AJ$9</c:f>
              <c:strCache>
                <c:ptCount val="1"/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'[Tabelas e Gráficos - PWR Advogados 2017.xlsx]INFO. GERAL'!$AU$3:$AU$4</c:f>
              <c:strCache>
                <c:ptCount val="2"/>
                <c:pt idx="0">
                  <c:v>Consultivo</c:v>
                </c:pt>
                <c:pt idx="1">
                  <c:v>Escala Volume</c:v>
                </c:pt>
              </c:strCache>
            </c:strRef>
          </c:cat>
          <c:val>
            <c:numRef>
              <c:f>'[Tabelas e Gráficos - PWR Advogados 2017.xlsx]INFO. GERAL'!$R$5</c:f>
              <c:numCache>
                <c:formatCode>0.00%</c:formatCode>
                <c:ptCount val="1"/>
                <c:pt idx="0">
                  <c:v>0.16666666666666666</c:v>
                </c:pt>
              </c:numCache>
            </c:numRef>
          </c:val>
        </c:ser>
        <c:ser>
          <c:idx val="3"/>
          <c:order val="3"/>
          <c:tx>
            <c:strRef>
              <c:f>'[Tabelas e Gráficos - PWR Advogados 2017.xlsx]INFO. GERAL'!$AJ$9</c:f>
              <c:strCache>
                <c:ptCount val="1"/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'[Tabelas e Gráficos - PWR Advogados 2017.xlsx]INFO. GERAL'!$AU$3:$AU$4</c:f>
              <c:strCache>
                <c:ptCount val="2"/>
                <c:pt idx="0">
                  <c:v>Consultivo</c:v>
                </c:pt>
                <c:pt idx="1">
                  <c:v>Escala Volume</c:v>
                </c:pt>
              </c:strCache>
            </c:strRef>
          </c:cat>
          <c:val>
            <c:numRef>
              <c:f>'INFO. GERAL'!#REF!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1"/>
      <c:txPr>
        <a:bodyPr/>
        <a:lstStyle/>
        <a:p>
          <a:pPr rtl="0">
            <a:defRPr sz="1200">
              <a:latin typeface="AvantGarde Bk BT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vantGarde Bk BT" pitchFamily="34" charset="0"/>
              </a:defRPr>
            </a:pPr>
            <a:r>
              <a:rPr lang="pt-BR" sz="1600" b="1" i="0" u="none" strike="noStrike" baseline="0" dirty="0" err="1" smtClean="0">
                <a:effectLst/>
              </a:rPr>
              <a:t>Ingresos</a:t>
            </a:r>
            <a:endParaRPr lang="pt-BR" sz="1600" dirty="0"/>
          </a:p>
        </c:rich>
      </c:tx>
      <c:layout>
        <c:manualLayout>
          <c:xMode val="edge"/>
          <c:yMode val="edge"/>
          <c:x val="0.23924756944444445"/>
          <c:y val="2.1166666666666667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'[Tabelas e Gráficos - PWR Advogados 2017.xlsx]INFO. GERAL'!$AJ$3:$AJ$5</c:f>
              <c:strCache>
                <c:ptCount val="1"/>
                <c:pt idx="0">
                  <c:v>Até 5 MM De 20,1 a 50 MM De 200,1 a 500 MM</c:v>
                </c:pt>
              </c:strCache>
            </c:strRef>
          </c:tx>
          <c:dPt>
            <c:idx val="0"/>
            <c:bubble3D val="0"/>
            <c:spPr>
              <a:solidFill>
                <a:srgbClr val="996600"/>
              </a:solidFill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Lbls>
            <c:numFmt formatCode="0.0%" sourceLinked="0"/>
            <c:txPr>
              <a:bodyPr/>
              <a:lstStyle/>
              <a:p>
                <a:pPr>
                  <a:defRPr sz="1200">
                    <a:latin typeface="AvantGarde Bk BT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'[Tabelas e Gráficos - PWR Advogados 2017.xlsx]INFO. GERAL'!$AJ$3:$AJ$5</c:f>
              <c:strCache>
                <c:ptCount val="3"/>
                <c:pt idx="0">
                  <c:v>Até 5 MM</c:v>
                </c:pt>
                <c:pt idx="1">
                  <c:v>De 20,1 a 50 MM</c:v>
                </c:pt>
                <c:pt idx="2">
                  <c:v>De 200,1 a 500 MM</c:v>
                </c:pt>
              </c:strCache>
            </c:strRef>
          </c:cat>
          <c:val>
            <c:numRef>
              <c:f>'[Tabelas e Gráficos - PWR Advogados 2017.xlsx]INFO. GERAL'!$AK$3:$AK$5</c:f>
              <c:numCache>
                <c:formatCode>0.0%</c:formatCode>
                <c:ptCount val="3"/>
                <c:pt idx="0">
                  <c:v>0.4</c:v>
                </c:pt>
                <c:pt idx="1">
                  <c:v>0.4</c:v>
                </c:pt>
                <c:pt idx="2">
                  <c:v>0.2</c:v>
                </c:pt>
              </c:numCache>
            </c:numRef>
          </c:val>
        </c:ser>
        <c:ser>
          <c:idx val="1"/>
          <c:order val="1"/>
          <c:tx>
            <c:strRef>
              <c:f>'INFO. GERAL'!#REF!</c:f>
              <c:strCache>
                <c:ptCount val="1"/>
                <c:pt idx="0">
                  <c:v>#REF!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'[Tabelas e Gráficos - PWR Advogados 2017.xlsx]INFO. GERAL'!$AJ$3:$AJ$5</c:f>
              <c:strCache>
                <c:ptCount val="3"/>
                <c:pt idx="0">
                  <c:v>Até 5 MM</c:v>
                </c:pt>
                <c:pt idx="1">
                  <c:v>De 20,1 a 50 MM</c:v>
                </c:pt>
                <c:pt idx="2">
                  <c:v>De 200,1 a 500 MM</c:v>
                </c:pt>
              </c:strCache>
            </c:strRef>
          </c:cat>
          <c:val>
            <c:numRef>
              <c:f>'[Tabelas e Gráficos - PWR Advogados 2017.xlsx]INFO. GERAL'!$R$4</c:f>
              <c:numCache>
                <c:formatCode>0.00%</c:formatCode>
                <c:ptCount val="1"/>
                <c:pt idx="0">
                  <c:v>0.33333333333333331</c:v>
                </c:pt>
              </c:numCache>
            </c:numRef>
          </c:val>
        </c:ser>
        <c:ser>
          <c:idx val="2"/>
          <c:order val="2"/>
          <c:tx>
            <c:strRef>
              <c:f>'[Tabelas e Gráficos - PWR Advogados 2017.xlsx]INFO. GERAL'!$AJ$9</c:f>
              <c:strCache>
                <c:ptCount val="1"/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'[Tabelas e Gráficos - PWR Advogados 2017.xlsx]INFO. GERAL'!$AJ$3:$AJ$5</c:f>
              <c:strCache>
                <c:ptCount val="3"/>
                <c:pt idx="0">
                  <c:v>Até 5 MM</c:v>
                </c:pt>
                <c:pt idx="1">
                  <c:v>De 20,1 a 50 MM</c:v>
                </c:pt>
                <c:pt idx="2">
                  <c:v>De 200,1 a 500 MM</c:v>
                </c:pt>
              </c:strCache>
            </c:strRef>
          </c:cat>
          <c:val>
            <c:numRef>
              <c:f>'[Tabelas e Gráficos - PWR Advogados 2017.xlsx]INFO. GERAL'!$R$5</c:f>
              <c:numCache>
                <c:formatCode>0.00%</c:formatCode>
                <c:ptCount val="1"/>
                <c:pt idx="0">
                  <c:v>0.16666666666666666</c:v>
                </c:pt>
              </c:numCache>
            </c:numRef>
          </c:val>
        </c:ser>
        <c:ser>
          <c:idx val="3"/>
          <c:order val="3"/>
          <c:tx>
            <c:strRef>
              <c:f>'[Tabelas e Gráficos - PWR Advogados 2017.xlsx]INFO. GERAL'!$AJ$9</c:f>
              <c:strCache>
                <c:ptCount val="1"/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'[Tabelas e Gráficos - PWR Advogados 2017.xlsx]INFO. GERAL'!$AJ$3:$AJ$5</c:f>
              <c:strCache>
                <c:ptCount val="3"/>
                <c:pt idx="0">
                  <c:v>Até 5 MM</c:v>
                </c:pt>
                <c:pt idx="1">
                  <c:v>De 20,1 a 50 MM</c:v>
                </c:pt>
                <c:pt idx="2">
                  <c:v>De 200,1 a 500 MM</c:v>
                </c:pt>
              </c:strCache>
            </c:strRef>
          </c:cat>
          <c:val>
            <c:numRef>
              <c:f>'INFO. GERAL'!#REF!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 sz="1200">
              <a:latin typeface="AvantGarde Bk BT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vantGarde Bk BT" pitchFamily="34" charset="0"/>
              </a:defRPr>
            </a:pPr>
            <a:r>
              <a:rPr lang="pt-BR" sz="1600" dirty="0"/>
              <a:t>N° de </a:t>
            </a:r>
            <a:r>
              <a:rPr lang="pt-BR" sz="1600" dirty="0" err="1" smtClean="0"/>
              <a:t>Profesionales</a:t>
            </a:r>
            <a:r>
              <a:rPr lang="pt-BR" sz="1600" dirty="0" smtClean="0"/>
              <a:t> </a:t>
            </a:r>
            <a:r>
              <a:rPr lang="pt-BR" sz="1600" dirty="0"/>
              <a:t>- </a:t>
            </a:r>
            <a:r>
              <a:rPr lang="pt-BR" sz="1600" dirty="0" smtClean="0"/>
              <a:t>General</a:t>
            </a:r>
            <a:endParaRPr lang="pt-BR" sz="1600" dirty="0"/>
          </a:p>
        </c:rich>
      </c:tx>
      <c:layout>
        <c:manualLayout>
          <c:xMode val="edge"/>
          <c:yMode val="edge"/>
          <c:x val="0.20154809027777779"/>
          <c:y val="2.1220833333333335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'[Tabelas e Gráficos - PWR Advogados 2017.xlsx]INFO. GERAL'!$R$3:$R$5</c:f>
              <c:strCache>
                <c:ptCount val="1"/>
                <c:pt idx="0">
                  <c:v>50,00% 0,00% 33,33%</c:v>
                </c:pt>
              </c:strCache>
            </c:strRef>
          </c:tx>
          <c:dPt>
            <c:idx val="0"/>
            <c:bubble3D val="0"/>
            <c:spPr>
              <a:solidFill>
                <a:srgbClr val="996600"/>
              </a:solidFill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Lbls>
            <c:dLbl>
              <c:idx val="1"/>
              <c:delete val="1"/>
            </c:dLbl>
            <c:numFmt formatCode="0.0%" sourceLinked="0"/>
            <c:txPr>
              <a:bodyPr/>
              <a:lstStyle/>
              <a:p>
                <a:pPr>
                  <a:defRPr sz="1200">
                    <a:latin typeface="AvantGarde Bk BT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'[Tabelas e Gráficos - PWR Advogados 2017.xlsx]INFO. GERAL'!$Q$3:$Q$6</c:f>
              <c:strCache>
                <c:ptCount val="4"/>
                <c:pt idx="0">
                  <c:v>Menos de 40</c:v>
                </c:pt>
                <c:pt idx="1">
                  <c:v>De 40 a 80</c:v>
                </c:pt>
                <c:pt idx="2">
                  <c:v>de 81 a 160</c:v>
                </c:pt>
                <c:pt idx="3">
                  <c:v>Acima de 160</c:v>
                </c:pt>
              </c:strCache>
            </c:strRef>
          </c:cat>
          <c:val>
            <c:numRef>
              <c:f>'[Tabelas e Gráficos - PWR Advogados 2017.xlsx]INFO. GERAL'!$S$3:$S$6</c:f>
              <c:numCache>
                <c:formatCode>General</c:formatCode>
                <c:ptCount val="4"/>
                <c:pt idx="0">
                  <c:v>3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'[Tabelas e Gráficos - PWR Advogados 2017.xlsx]INFO. GERAL'!$Q$4</c:f>
              <c:strCache>
                <c:ptCount val="1"/>
                <c:pt idx="0">
                  <c:v>De 40 a 80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'[Tabelas e Gráficos - PWR Advogados 2017.xlsx]INFO. GERAL'!$Q$3:$Q$6</c:f>
              <c:strCache>
                <c:ptCount val="4"/>
                <c:pt idx="0">
                  <c:v>Menos de 40</c:v>
                </c:pt>
                <c:pt idx="1">
                  <c:v>De 40 a 80</c:v>
                </c:pt>
                <c:pt idx="2">
                  <c:v>de 81 a 160</c:v>
                </c:pt>
                <c:pt idx="3">
                  <c:v>Acima de 160</c:v>
                </c:pt>
              </c:strCache>
            </c:strRef>
          </c:cat>
          <c:val>
            <c:numRef>
              <c:f>'[Tabelas e Gráficos - PWR Advogados 2017.xlsx]INFO. GERAL'!$R$4</c:f>
              <c:numCache>
                <c:formatCode>0.00%</c:formatCode>
                <c:ptCount val="1"/>
                <c:pt idx="0">
                  <c:v>0</c:v>
                </c:pt>
              </c:numCache>
            </c:numRef>
          </c:val>
        </c:ser>
        <c:ser>
          <c:idx val="2"/>
          <c:order val="2"/>
          <c:tx>
            <c:strRef>
              <c:f>'[Tabelas e Gráficos - PWR Advogados 2017.xlsx]INFO. GERAL'!$Q$5</c:f>
              <c:strCache>
                <c:ptCount val="1"/>
                <c:pt idx="0">
                  <c:v>de 81 a 160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'[Tabelas e Gráficos - PWR Advogados 2017.xlsx]INFO. GERAL'!$Q$3:$Q$6</c:f>
              <c:strCache>
                <c:ptCount val="4"/>
                <c:pt idx="0">
                  <c:v>Menos de 40</c:v>
                </c:pt>
                <c:pt idx="1">
                  <c:v>De 40 a 80</c:v>
                </c:pt>
                <c:pt idx="2">
                  <c:v>de 81 a 160</c:v>
                </c:pt>
                <c:pt idx="3">
                  <c:v>Acima de 160</c:v>
                </c:pt>
              </c:strCache>
            </c:strRef>
          </c:cat>
          <c:val>
            <c:numRef>
              <c:f>'[Tabelas e Gráficos - PWR Advogados 2017.xlsx]INFO. GERAL'!$R$5</c:f>
              <c:numCache>
                <c:formatCode>0.00%</c:formatCode>
                <c:ptCount val="1"/>
                <c:pt idx="0">
                  <c:v>0.33333333333333331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9461144514017803"/>
          <c:y val="0.36671834000929537"/>
          <c:w val="0.28324541252126201"/>
          <c:h val="0.30362457156757955"/>
        </c:manualLayout>
      </c:layout>
      <c:overlay val="0"/>
      <c:txPr>
        <a:bodyPr/>
        <a:lstStyle/>
        <a:p>
          <a:pPr rtl="0">
            <a:defRPr sz="1200">
              <a:latin typeface="AvantGarde Bk BT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vantGarde Bk BT" pitchFamily="34" charset="0"/>
              </a:defRPr>
            </a:pPr>
            <a:r>
              <a:rPr lang="pt-BR" sz="1600" dirty="0"/>
              <a:t>N° de </a:t>
            </a:r>
            <a:r>
              <a:rPr lang="pt-BR" sz="1600" b="1" i="0" u="none" strike="noStrike" baseline="0" dirty="0" err="1" smtClean="0">
                <a:effectLst/>
              </a:rPr>
              <a:t>Profesionales</a:t>
            </a:r>
            <a:r>
              <a:rPr lang="pt-BR" sz="1600" dirty="0" smtClean="0"/>
              <a:t> </a:t>
            </a:r>
            <a:r>
              <a:rPr lang="pt-BR" sz="1600" dirty="0"/>
              <a:t>- Jurídico</a:t>
            </a:r>
          </a:p>
        </c:rich>
      </c:tx>
      <c:layout>
        <c:manualLayout>
          <c:xMode val="edge"/>
          <c:yMode val="edge"/>
          <c:x val="0.161779327266765"/>
          <c:y val="2.4561912474125629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'[Tabelas e Gráficos - PWR Advogados 2017.xlsx]INFO. GERAL'!$V$3:$V$6</c:f>
              <c:strCache>
                <c:ptCount val="1"/>
                <c:pt idx="0">
                  <c:v>50,00% 33,33% 0,00% 16,67%</c:v>
                </c:pt>
              </c:strCache>
            </c:strRef>
          </c:tx>
          <c:dPt>
            <c:idx val="0"/>
            <c:bubble3D val="0"/>
            <c:spPr>
              <a:solidFill>
                <a:srgbClr val="996600"/>
              </a:solidFill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2"/>
              <c:delete val="1"/>
            </c:dLbl>
            <c:numFmt formatCode="0.0%" sourceLinked="0"/>
            <c:txPr>
              <a:bodyPr/>
              <a:lstStyle/>
              <a:p>
                <a:pPr>
                  <a:defRPr sz="1200">
                    <a:latin typeface="AvantGarde Bk BT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'[Tabelas e Gráficos - PWR Advogados 2017.xlsx]INFO. GERAL'!$U$3:$U$6</c:f>
              <c:strCache>
                <c:ptCount val="4"/>
                <c:pt idx="0">
                  <c:v>Menos de 40</c:v>
                </c:pt>
                <c:pt idx="1">
                  <c:v>De 40 a 80</c:v>
                </c:pt>
                <c:pt idx="2">
                  <c:v>de 81 a 160</c:v>
                </c:pt>
                <c:pt idx="3">
                  <c:v>Acima de 160</c:v>
                </c:pt>
              </c:strCache>
            </c:strRef>
          </c:cat>
          <c:val>
            <c:numRef>
              <c:f>'[Tabelas e Gráficos - PWR Advogados 2017.xlsx]INFO. GERAL'!$W$3:$W$6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'[Tabelas e Gráficos - PWR Advogados 2017.xlsx]INFO. GERAL'!$Q$4</c:f>
              <c:strCache>
                <c:ptCount val="1"/>
                <c:pt idx="0">
                  <c:v>De 40 a 80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'[Tabelas e Gráficos - PWR Advogados 2017.xlsx]INFO. GERAL'!$U$3:$U$6</c:f>
              <c:strCache>
                <c:ptCount val="4"/>
                <c:pt idx="0">
                  <c:v>Menos de 40</c:v>
                </c:pt>
                <c:pt idx="1">
                  <c:v>De 40 a 80</c:v>
                </c:pt>
                <c:pt idx="2">
                  <c:v>de 81 a 160</c:v>
                </c:pt>
                <c:pt idx="3">
                  <c:v>Acima de 160</c:v>
                </c:pt>
              </c:strCache>
            </c:strRef>
          </c:cat>
          <c:val>
            <c:numRef>
              <c:f>'[Tabelas e Gráficos - PWR Advogados 2017.xlsx]INFO. GERAL'!$R$4</c:f>
              <c:numCache>
                <c:formatCode>0.00%</c:formatCode>
                <c:ptCount val="1"/>
                <c:pt idx="0">
                  <c:v>0</c:v>
                </c:pt>
              </c:numCache>
            </c:numRef>
          </c:val>
        </c:ser>
        <c:ser>
          <c:idx val="2"/>
          <c:order val="2"/>
          <c:tx>
            <c:strRef>
              <c:f>'[Tabelas e Gráficos - PWR Advogados 2017.xlsx]INFO. GERAL'!$Q$5</c:f>
              <c:strCache>
                <c:ptCount val="1"/>
                <c:pt idx="0">
                  <c:v>de 81 a 160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'[Tabelas e Gráficos - PWR Advogados 2017.xlsx]INFO. GERAL'!$U$3:$U$6</c:f>
              <c:strCache>
                <c:ptCount val="4"/>
                <c:pt idx="0">
                  <c:v>Menos de 40</c:v>
                </c:pt>
                <c:pt idx="1">
                  <c:v>De 40 a 80</c:v>
                </c:pt>
                <c:pt idx="2">
                  <c:v>de 81 a 160</c:v>
                </c:pt>
                <c:pt idx="3">
                  <c:v>Acima de 160</c:v>
                </c:pt>
              </c:strCache>
            </c:strRef>
          </c:cat>
          <c:val>
            <c:numRef>
              <c:f>'[Tabelas e Gráficos - PWR Advogados 2017.xlsx]INFO. GERAL'!$R$5</c:f>
              <c:numCache>
                <c:formatCode>0.00%</c:formatCode>
                <c:ptCount val="1"/>
                <c:pt idx="0">
                  <c:v>0.33333333333333331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180593794041846"/>
          <c:y val="0.43296935738365649"/>
          <c:w val="0.28036676505213431"/>
          <c:h val="0.21217570187989374"/>
        </c:manualLayout>
      </c:layout>
      <c:overlay val="0"/>
      <c:txPr>
        <a:bodyPr/>
        <a:lstStyle/>
        <a:p>
          <a:pPr rtl="0">
            <a:defRPr sz="1200">
              <a:latin typeface="AvantGarde Bk BT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vantGarde Bk BT" pitchFamily="34" charset="0"/>
              </a:defRPr>
            </a:pPr>
            <a:r>
              <a:rPr lang="pt-BR" sz="1600" dirty="0"/>
              <a:t> N° de </a:t>
            </a:r>
            <a:r>
              <a:rPr lang="pt-BR" sz="1600" b="1" i="0" u="none" strike="noStrike" baseline="0" dirty="0" err="1" smtClean="0">
                <a:effectLst/>
              </a:rPr>
              <a:t>Profesionales</a:t>
            </a:r>
            <a:r>
              <a:rPr lang="pt-BR" sz="1600" dirty="0" smtClean="0"/>
              <a:t> </a:t>
            </a:r>
            <a:r>
              <a:rPr lang="pt-BR" sz="1600" dirty="0"/>
              <a:t>- Administrativo </a:t>
            </a:r>
          </a:p>
        </c:rich>
      </c:tx>
      <c:layout>
        <c:manualLayout>
          <c:xMode val="edge"/>
          <c:yMode val="edge"/>
          <c:x val="1.9979933997570958E-2"/>
          <c:y val="2.4561912474125629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'[Tabelas e Gráficos - PWR Advogados 2017.xlsx]INFO. GERAL'!$AA$3:$AA$4</c:f>
              <c:strCache>
                <c:ptCount val="1"/>
                <c:pt idx="0">
                  <c:v>83,33% 0,00%</c:v>
                </c:pt>
              </c:strCache>
            </c:strRef>
          </c:tx>
          <c:dPt>
            <c:idx val="0"/>
            <c:bubble3D val="0"/>
            <c:spPr>
              <a:solidFill>
                <a:srgbClr val="996600"/>
              </a:solidFill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1"/>
              <c:delete val="1"/>
            </c:dLbl>
            <c:dLbl>
              <c:idx val="2"/>
              <c:delete val="1"/>
            </c:dLbl>
            <c:numFmt formatCode="0.0%" sourceLinked="0"/>
            <c:txPr>
              <a:bodyPr/>
              <a:lstStyle/>
              <a:p>
                <a:pPr>
                  <a:defRPr sz="1200">
                    <a:latin typeface="AvantGarde Bk BT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'[Tabelas e Gráficos - PWR Advogados 2017.xlsx]INFO. GERAL'!$Z$3:$Z$6</c:f>
              <c:strCache>
                <c:ptCount val="4"/>
                <c:pt idx="0">
                  <c:v>Menos de 40</c:v>
                </c:pt>
                <c:pt idx="1">
                  <c:v>De 40 a 80</c:v>
                </c:pt>
                <c:pt idx="2">
                  <c:v>de 81 a 160</c:v>
                </c:pt>
                <c:pt idx="3">
                  <c:v>Acima de 160</c:v>
                </c:pt>
              </c:strCache>
            </c:strRef>
          </c:cat>
          <c:val>
            <c:numRef>
              <c:f>'[Tabelas e Gráficos - PWR Advogados 2017.xlsx]INFO. GERAL'!$AB$3:$AB$6</c:f>
              <c:numCache>
                <c:formatCode>General</c:formatCode>
                <c:ptCount val="4"/>
                <c:pt idx="0">
                  <c:v>5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'[Tabelas e Gráficos - PWR Advogados 2017.xlsx]INFO. GERAL'!$Q$4</c:f>
              <c:strCache>
                <c:ptCount val="1"/>
                <c:pt idx="0">
                  <c:v>De 40 a 80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'[Tabelas e Gráficos - PWR Advogados 2017.xlsx]INFO. GERAL'!$Z$3:$Z$6</c:f>
              <c:strCache>
                <c:ptCount val="4"/>
                <c:pt idx="0">
                  <c:v>Menos de 40</c:v>
                </c:pt>
                <c:pt idx="1">
                  <c:v>De 40 a 80</c:v>
                </c:pt>
                <c:pt idx="2">
                  <c:v>de 81 a 160</c:v>
                </c:pt>
                <c:pt idx="3">
                  <c:v>Acima de 160</c:v>
                </c:pt>
              </c:strCache>
            </c:strRef>
          </c:cat>
          <c:val>
            <c:numRef>
              <c:f>'[Tabelas e Gráficos - PWR Advogados 2017.xlsx]INFO. GERAL'!$R$4</c:f>
              <c:numCache>
                <c:formatCode>0.00%</c:formatCode>
                <c:ptCount val="1"/>
                <c:pt idx="0">
                  <c:v>0</c:v>
                </c:pt>
              </c:numCache>
            </c:numRef>
          </c:val>
        </c:ser>
        <c:ser>
          <c:idx val="2"/>
          <c:order val="2"/>
          <c:tx>
            <c:strRef>
              <c:f>'[Tabelas e Gráficos - PWR Advogados 2017.xlsx]INFO. GERAL'!$Q$5</c:f>
              <c:strCache>
                <c:ptCount val="1"/>
                <c:pt idx="0">
                  <c:v>de 81 a 160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'[Tabelas e Gráficos - PWR Advogados 2017.xlsx]INFO. GERAL'!$Z$3:$Z$6</c:f>
              <c:strCache>
                <c:ptCount val="4"/>
                <c:pt idx="0">
                  <c:v>Menos de 40</c:v>
                </c:pt>
                <c:pt idx="1">
                  <c:v>De 40 a 80</c:v>
                </c:pt>
                <c:pt idx="2">
                  <c:v>de 81 a 160</c:v>
                </c:pt>
                <c:pt idx="3">
                  <c:v>Acima de 160</c:v>
                </c:pt>
              </c:strCache>
            </c:strRef>
          </c:cat>
          <c:val>
            <c:numRef>
              <c:f>'[Tabelas e Gráficos - PWR Advogados 2017.xlsx]INFO. GERAL'!$R$5</c:f>
              <c:numCache>
                <c:formatCode>0.00%</c:formatCode>
                <c:ptCount val="1"/>
                <c:pt idx="0">
                  <c:v>0.33333333333333331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180593794041846"/>
          <c:y val="0.43296935738365649"/>
          <c:w val="0.28036676505213431"/>
          <c:h val="0.21217570187989374"/>
        </c:manualLayout>
      </c:layout>
      <c:overlay val="0"/>
      <c:txPr>
        <a:bodyPr/>
        <a:lstStyle/>
        <a:p>
          <a:pPr rtl="0">
            <a:defRPr sz="1200">
              <a:latin typeface="AvantGarde Bk BT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vantGarde Bk BT" pitchFamily="34" charset="0"/>
              </a:defRPr>
            </a:pPr>
            <a:r>
              <a:rPr lang="pt-BR" sz="1600" dirty="0"/>
              <a:t>Formas de </a:t>
            </a:r>
            <a:r>
              <a:rPr lang="pt-BR" sz="1600" dirty="0" smtClean="0"/>
              <a:t>Pago</a:t>
            </a:r>
            <a:endParaRPr lang="pt-BR" sz="16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4032320192057908"/>
          <c:y val="0.17135733033370829"/>
          <c:w val="0.3663594098519255"/>
          <c:h val="0.76673790776152984"/>
        </c:manualLayout>
      </c:layout>
      <c:pieChart>
        <c:varyColors val="1"/>
        <c:ser>
          <c:idx val="0"/>
          <c:order val="0"/>
          <c:tx>
            <c:strRef>
              <c:f>'[Tabelas e Gráficos - PWR Advogados 2017.xlsx]BÔNUS &amp; PLR'!$J$10</c:f>
              <c:strCache>
                <c:ptCount val="1"/>
                <c:pt idx="0">
                  <c:v>Como é pago Bônus Pool</c:v>
                </c:pt>
              </c:strCache>
            </c:strRef>
          </c:tx>
          <c:dPt>
            <c:idx val="0"/>
            <c:bubble3D val="0"/>
            <c:spPr>
              <a:solidFill>
                <a:srgbClr val="996600"/>
              </a:solidFill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>
                    <a:latin typeface="AvantGarde Bk BT" pitchFamily="34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'[Tabelas e Gráficos - PWR Advogados 2017.xlsx]BÔNUS &amp; PLR'!$J$11:$J$12</c:f>
              <c:strCache>
                <c:ptCount val="2"/>
                <c:pt idx="0">
                  <c:v>Dividendos</c:v>
                </c:pt>
                <c:pt idx="1">
                  <c:v>Gratificação</c:v>
                </c:pt>
              </c:strCache>
            </c:strRef>
          </c:cat>
          <c:val>
            <c:numRef>
              <c:f>'[Tabelas e Gráficos - PWR Advogados 2017.xlsx]BÔNUS &amp; PLR'!$K$11:$K$12</c:f>
              <c:numCache>
                <c:formatCode>0.0%</c:formatCode>
                <c:ptCount val="2"/>
                <c:pt idx="0">
                  <c:v>0.66666666666666663</c:v>
                </c:pt>
                <c:pt idx="1">
                  <c:v>0.33333333333333331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8079420959752044"/>
          <c:y val="0.45534533183352083"/>
          <c:w val="0.20555391326937375"/>
          <c:h val="0.19400000000000001"/>
        </c:manualLayout>
      </c:layout>
      <c:overlay val="0"/>
      <c:txPr>
        <a:bodyPr/>
        <a:lstStyle/>
        <a:p>
          <a:pPr>
            <a:defRPr sz="1200">
              <a:latin typeface="AvantGarde Bk BT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latin typeface="AvantGarde Bk BT" pitchFamily="34" charset="0"/>
              </a:defRPr>
            </a:pPr>
            <a:r>
              <a:rPr lang="pt-BR" sz="1600" dirty="0" err="1" smtClean="0"/>
              <a:t>Premisas</a:t>
            </a:r>
            <a:r>
              <a:rPr lang="pt-BR" sz="1600" baseline="0" dirty="0" smtClean="0"/>
              <a:t> de Cálculo de </a:t>
            </a:r>
            <a:r>
              <a:rPr lang="pt-BR" sz="1600" baseline="0" dirty="0" err="1" smtClean="0"/>
              <a:t>Bonificación</a:t>
            </a:r>
            <a:endParaRPr lang="pt-BR" sz="16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8143021914648214"/>
          <c:y val="0.2168815338760621"/>
          <c:w val="0.35816599914630048"/>
          <c:h val="0.7017625339205481"/>
        </c:manualLayout>
      </c:layout>
      <c:pieChart>
        <c:varyColors val="1"/>
        <c:ser>
          <c:idx val="0"/>
          <c:order val="0"/>
          <c:tx>
            <c:strRef>
              <c:f>'BÔNUS &amp; PLR'!$B$6</c:f>
              <c:strCache>
                <c:ptCount val="1"/>
                <c:pt idx="0">
                  <c:v>Cálculo</c:v>
                </c:pt>
              </c:strCache>
            </c:strRef>
          </c:tx>
          <c:dPt>
            <c:idx val="0"/>
            <c:bubble3D val="0"/>
            <c:spPr>
              <a:solidFill>
                <a:srgbClr val="996600"/>
              </a:solidFill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Pt>
            <c:idx val="4"/>
            <c:bubble3D val="0"/>
            <c:spPr>
              <a:solidFill>
                <a:srgbClr val="FF9900"/>
              </a:solidFill>
            </c:spPr>
          </c:dPt>
          <c:dLbls>
            <c:txPr>
              <a:bodyPr/>
              <a:lstStyle/>
              <a:p>
                <a:pPr>
                  <a:defRPr sz="1200">
                    <a:latin typeface="AvantGarde Bk BT" pitchFamily="34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'BÔNUS &amp; PLR'!$B$7:$B$11</c:f>
              <c:strCache>
                <c:ptCount val="5"/>
                <c:pt idx="0">
                  <c:v>Desempenho</c:v>
                </c:pt>
                <c:pt idx="1">
                  <c:v>Salário Fixo</c:v>
                </c:pt>
                <c:pt idx="2">
                  <c:v>Outros</c:v>
                </c:pt>
                <c:pt idx="3">
                  <c:v>Nível Hierárquico</c:v>
                </c:pt>
                <c:pt idx="4">
                  <c:v>Área de Atuação</c:v>
                </c:pt>
              </c:strCache>
            </c:strRef>
          </c:cat>
          <c:val>
            <c:numRef>
              <c:f>'BÔNUS &amp; PLR'!$C$7:$C$11</c:f>
              <c:numCache>
                <c:formatCode>0.0%</c:formatCode>
                <c:ptCount val="5"/>
                <c:pt idx="0">
                  <c:v>0.66666666666666663</c:v>
                </c:pt>
                <c:pt idx="1">
                  <c:v>0.33333333333333331</c:v>
                </c:pt>
                <c:pt idx="2">
                  <c:v>0.5</c:v>
                </c:pt>
                <c:pt idx="3">
                  <c:v>0.16666666666666666</c:v>
                </c:pt>
                <c:pt idx="4">
                  <c:v>0.33333333333333331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314878892733558"/>
          <c:y val="0.31597846879309577"/>
          <c:w val="0.25686274509803919"/>
          <c:h val="0.4900093420525824"/>
        </c:manualLayout>
      </c:layout>
      <c:overlay val="0"/>
      <c:txPr>
        <a:bodyPr/>
        <a:lstStyle/>
        <a:p>
          <a:pPr>
            <a:defRPr sz="1200">
              <a:latin typeface="AvantGarde Bk BT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0.41837</cdr:x>
      <cdr:y>0.89583</cdr:y>
    </cdr:from>
    <cdr:to>
      <cdr:x>0.57143</cdr:x>
      <cdr:y>0.95833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2952328" y="3096344"/>
          <a:ext cx="1080120" cy="21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0.73469</cdr:x>
      <cdr:y>0.88827</cdr:y>
    </cdr:from>
    <cdr:to>
      <cdr:x>0.88776</cdr:x>
      <cdr:y>0.95077</cdr:y>
    </cdr:to>
    <cdr:sp macro="" textlink="">
      <cdr:nvSpPr>
        <cdr:cNvPr id="4" name="Retângulo 3"/>
        <cdr:cNvSpPr/>
      </cdr:nvSpPr>
      <cdr:spPr>
        <a:xfrm xmlns:a="http://schemas.openxmlformats.org/drawingml/2006/main">
          <a:off x="5184576" y="3070212"/>
          <a:ext cx="1080120" cy="21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0.61821</cdr:y>
    </cdr:from>
    <cdr:to>
      <cdr:x>0.96374</cdr:x>
      <cdr:y>0.91824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0" y="2670665"/>
          <a:ext cx="7632848" cy="12961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pt-BR" sz="1100" smtClean="0">
              <a:solidFill>
                <a:schemeClr val="lt1"/>
              </a:solidFill>
              <a:effectLst/>
              <a:latin typeface="+mn-lt"/>
              <a:ea typeface="+mn-ea"/>
              <a:cs typeface="+mn-cs"/>
            </a:rPr>
            <a:t>Laboral</a:t>
          </a:r>
          <a:endParaRPr lang="pt-BR" sz="1100">
            <a:solidFill>
              <a:schemeClr val="lt1"/>
            </a:solidFill>
            <a:effectLst/>
            <a:latin typeface="+mn-lt"/>
            <a:ea typeface="+mn-ea"/>
            <a:cs typeface="+mn-cs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0.80003</cdr:x>
      <cdr:y>0.56001</cdr:y>
    </cdr:from>
    <cdr:to>
      <cdr:x>0.98755</cdr:x>
      <cdr:y>0.62001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4608192" y="2016024"/>
          <a:ext cx="1080120" cy="21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0.73758</cdr:x>
      <cdr:y>0.45253</cdr:y>
    </cdr:from>
    <cdr:to>
      <cdr:x>0.8626</cdr:x>
      <cdr:y>0.491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4248472" y="1629118"/>
          <a:ext cx="720080" cy="1384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0.82509</cdr:x>
      <cdr:y>0.58006</cdr:y>
    </cdr:from>
    <cdr:to>
      <cdr:x>0.97511</cdr:x>
      <cdr:y>0.62007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4752528" y="2088232"/>
          <a:ext cx="864096" cy="14401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0.03211</cdr:x>
      <cdr:y>0.62918</cdr:y>
    </cdr:from>
    <cdr:to>
      <cdr:x>0.98624</cdr:x>
      <cdr:y>1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252028" y="2565732"/>
          <a:ext cx="7488832" cy="151216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0.17786</cdr:x>
      <cdr:y>0.91091</cdr:y>
    </cdr:from>
    <cdr:to>
      <cdr:x>0.32338</cdr:x>
      <cdr:y>0.95809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792088" y="2780792"/>
          <a:ext cx="648072" cy="14401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0.38806</cdr:x>
      <cdr:y>0.91091</cdr:y>
    </cdr:from>
    <cdr:to>
      <cdr:x>0.59825</cdr:x>
      <cdr:y>0.95809</cdr:y>
    </cdr:to>
    <cdr:sp macro="" textlink="">
      <cdr:nvSpPr>
        <cdr:cNvPr id="3" name="Retângulo 2"/>
        <cdr:cNvSpPr/>
      </cdr:nvSpPr>
      <cdr:spPr>
        <a:xfrm xmlns:a="http://schemas.openxmlformats.org/drawingml/2006/main">
          <a:off x="1728192" y="2780792"/>
          <a:ext cx="936104" cy="14401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0.66293</cdr:x>
      <cdr:y>0.91091</cdr:y>
    </cdr:from>
    <cdr:to>
      <cdr:x>0.88929</cdr:x>
      <cdr:y>0.95809</cdr:y>
    </cdr:to>
    <cdr:sp macro="" textlink="">
      <cdr:nvSpPr>
        <cdr:cNvPr id="4" name="Retângulo 3"/>
        <cdr:cNvSpPr/>
      </cdr:nvSpPr>
      <cdr:spPr>
        <a:xfrm xmlns:a="http://schemas.openxmlformats.org/drawingml/2006/main">
          <a:off x="2952328" y="2780792"/>
          <a:ext cx="1008112" cy="14401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0.01895</cdr:x>
      <cdr:y>0.62421</cdr:y>
    </cdr:from>
    <cdr:to>
      <cdr:x>0.98539</cdr:x>
      <cdr:y>0.97793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144016" y="2160240"/>
          <a:ext cx="7344816" cy="122413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0.01301</cdr:x>
      <cdr:y>0.18609</cdr:y>
    </cdr:from>
    <cdr:to>
      <cdr:x>0.35125</cdr:x>
      <cdr:y>0.95371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72008" y="576064"/>
          <a:ext cx="1872208" cy="237626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C264CFC-D1ED-4FC1-AB0F-E06A47ABC8B8}" type="datetimeFigureOut">
              <a:rPr lang="pt-BR" smtClean="0"/>
              <a:pPr/>
              <a:t>05/11/2020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C35B67F-8526-44BF-97F8-56BEACA8892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4354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B67F-8526-44BF-97F8-56BEACA88928}" type="slidenum">
              <a:rPr lang="pt-BR" smtClean="0"/>
              <a:pPr/>
              <a:t>2</a:t>
            </a:fld>
            <a:endParaRPr lang="pt-B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B67F-8526-44BF-97F8-56BEACA88928}" type="slidenum">
              <a:rPr lang="pt-BR" smtClean="0">
                <a:solidFill>
                  <a:prstClr val="black"/>
                </a:solidFill>
              </a:rPr>
              <a:pPr/>
              <a:t>21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20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B67F-8526-44BF-97F8-56BEACA88928}" type="slidenum">
              <a:rPr lang="pt-BR" smtClean="0">
                <a:solidFill>
                  <a:prstClr val="black"/>
                </a:solidFill>
              </a:rPr>
              <a:pPr/>
              <a:t>22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20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B67F-8526-44BF-97F8-56BEACA88928}" type="slidenum">
              <a:rPr lang="pt-BR" smtClean="0">
                <a:solidFill>
                  <a:prstClr val="black"/>
                </a:solidFill>
              </a:rPr>
              <a:pPr/>
              <a:t>23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20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B67F-8526-44BF-97F8-56BEACA88928}" type="slidenum">
              <a:rPr lang="pt-BR" smtClean="0"/>
              <a:pPr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1020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B67F-8526-44BF-97F8-56BEACA88928}" type="slidenum">
              <a:rPr lang="pt-BR" smtClean="0">
                <a:solidFill>
                  <a:prstClr val="black"/>
                </a:solidFill>
              </a:rPr>
              <a:pPr/>
              <a:t>26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796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B67F-8526-44BF-97F8-56BEACA88928}" type="slidenum">
              <a:rPr lang="pt-BR" smtClean="0">
                <a:solidFill>
                  <a:prstClr val="black"/>
                </a:solidFill>
              </a:rPr>
              <a:pPr/>
              <a:t>27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956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B67F-8526-44BF-97F8-56BEACA88928}" type="slidenum">
              <a:rPr lang="pt-BR" smtClean="0">
                <a:solidFill>
                  <a:prstClr val="black"/>
                </a:solidFill>
              </a:rPr>
              <a:pPr/>
              <a:t>28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B67F-8526-44BF-97F8-56BEACA88928}" type="slidenum">
              <a:rPr lang="pt-BR" smtClean="0">
                <a:solidFill>
                  <a:prstClr val="black"/>
                </a:solidFill>
              </a:rPr>
              <a:pPr/>
              <a:t>29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B67F-8526-44BF-97F8-56BEACA88928}" type="slidenum">
              <a:rPr lang="pt-BR" smtClean="0">
                <a:solidFill>
                  <a:prstClr val="black"/>
                </a:solidFill>
              </a:rPr>
              <a:pPr/>
              <a:t>30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B67F-8526-44BF-97F8-56BEACA88928}" type="slidenum">
              <a:rPr lang="pt-BR" smtClean="0">
                <a:solidFill>
                  <a:prstClr val="black"/>
                </a:solidFill>
              </a:rPr>
              <a:pPr/>
              <a:t>31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52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B67F-8526-44BF-97F8-56BEACA88928}" type="slidenum">
              <a:rPr lang="pt-BR" smtClean="0"/>
              <a:pPr/>
              <a:t>9</a:t>
            </a:fld>
            <a:endParaRPr lang="pt-B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1136</a:t>
            </a:r>
          </a:p>
          <a:p>
            <a:r>
              <a:rPr lang="pt-BR" dirty="0" smtClean="0"/>
              <a:t>988</a:t>
            </a:r>
          </a:p>
          <a:p>
            <a:r>
              <a:rPr lang="pt-BR" dirty="0" smtClean="0"/>
              <a:t>860</a:t>
            </a:r>
          </a:p>
          <a:p>
            <a:r>
              <a:rPr lang="pt-BR" dirty="0" smtClean="0"/>
              <a:t>750</a:t>
            </a:r>
          </a:p>
          <a:p>
            <a:r>
              <a:rPr lang="pt-BR" dirty="0" smtClean="0"/>
              <a:t>654</a:t>
            </a:r>
          </a:p>
          <a:p>
            <a:r>
              <a:rPr lang="pt-BR" dirty="0" smtClean="0"/>
              <a:t>568</a:t>
            </a:r>
          </a:p>
          <a:p>
            <a:r>
              <a:rPr lang="pt-BR" dirty="0" smtClean="0"/>
              <a:t>494</a:t>
            </a:r>
          </a:p>
          <a:p>
            <a:r>
              <a:rPr lang="pt-BR" dirty="0" smtClean="0"/>
              <a:t>430</a:t>
            </a:r>
          </a:p>
          <a:p>
            <a:r>
              <a:rPr lang="pt-BR" dirty="0" smtClean="0"/>
              <a:t>327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B67F-8526-44BF-97F8-56BEACA88928}" type="slidenum">
              <a:rPr lang="pt-BR" smtClean="0">
                <a:solidFill>
                  <a:prstClr val="black"/>
                </a:solidFill>
              </a:rPr>
              <a:pPr/>
              <a:t>32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140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1136</a:t>
            </a:r>
          </a:p>
          <a:p>
            <a:r>
              <a:rPr lang="pt-BR" dirty="0" smtClean="0"/>
              <a:t>988</a:t>
            </a:r>
          </a:p>
          <a:p>
            <a:r>
              <a:rPr lang="pt-BR" dirty="0" smtClean="0"/>
              <a:t>860</a:t>
            </a:r>
          </a:p>
          <a:p>
            <a:r>
              <a:rPr lang="pt-BR" dirty="0" smtClean="0"/>
              <a:t>750</a:t>
            </a:r>
          </a:p>
          <a:p>
            <a:r>
              <a:rPr lang="pt-BR" dirty="0" smtClean="0"/>
              <a:t>654</a:t>
            </a:r>
          </a:p>
          <a:p>
            <a:r>
              <a:rPr lang="pt-BR" dirty="0" smtClean="0"/>
              <a:t>568</a:t>
            </a:r>
          </a:p>
          <a:p>
            <a:r>
              <a:rPr lang="pt-BR" dirty="0" smtClean="0"/>
              <a:t>494</a:t>
            </a:r>
          </a:p>
          <a:p>
            <a:r>
              <a:rPr lang="pt-BR" dirty="0" smtClean="0"/>
              <a:t>430</a:t>
            </a:r>
          </a:p>
          <a:p>
            <a:r>
              <a:rPr lang="pt-BR" dirty="0" smtClean="0"/>
              <a:t>327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B67F-8526-44BF-97F8-56BEACA88928}" type="slidenum">
              <a:rPr lang="pt-BR" smtClean="0">
                <a:solidFill>
                  <a:prstClr val="black"/>
                </a:solidFill>
              </a:rPr>
              <a:pPr/>
              <a:t>33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140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1136</a:t>
            </a:r>
          </a:p>
          <a:p>
            <a:r>
              <a:rPr lang="pt-BR" dirty="0" smtClean="0"/>
              <a:t>988</a:t>
            </a:r>
          </a:p>
          <a:p>
            <a:r>
              <a:rPr lang="pt-BR" dirty="0" smtClean="0"/>
              <a:t>860</a:t>
            </a:r>
          </a:p>
          <a:p>
            <a:r>
              <a:rPr lang="pt-BR" dirty="0" smtClean="0"/>
              <a:t>750</a:t>
            </a:r>
          </a:p>
          <a:p>
            <a:r>
              <a:rPr lang="pt-BR" dirty="0" smtClean="0"/>
              <a:t>654</a:t>
            </a:r>
          </a:p>
          <a:p>
            <a:r>
              <a:rPr lang="pt-BR" dirty="0" smtClean="0"/>
              <a:t>568</a:t>
            </a:r>
          </a:p>
          <a:p>
            <a:r>
              <a:rPr lang="pt-BR" dirty="0" smtClean="0"/>
              <a:t>494</a:t>
            </a:r>
          </a:p>
          <a:p>
            <a:r>
              <a:rPr lang="pt-BR" dirty="0" smtClean="0"/>
              <a:t>430</a:t>
            </a:r>
          </a:p>
          <a:p>
            <a:r>
              <a:rPr lang="pt-BR" dirty="0" smtClean="0"/>
              <a:t>327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B67F-8526-44BF-97F8-56BEACA88928}" type="slidenum">
              <a:rPr lang="pt-BR" smtClean="0">
                <a:solidFill>
                  <a:prstClr val="black"/>
                </a:solidFill>
              </a:rPr>
              <a:pPr/>
              <a:t>34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140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B67F-8526-44BF-97F8-56BEACA88928}" type="slidenum">
              <a:rPr lang="pt-BR" smtClean="0">
                <a:solidFill>
                  <a:prstClr val="black"/>
                </a:solidFill>
              </a:rPr>
              <a:pPr/>
              <a:t>35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269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B67F-8526-44BF-97F8-56BEACA88928}" type="slidenum">
              <a:rPr lang="pt-BR" smtClean="0">
                <a:solidFill>
                  <a:prstClr val="black"/>
                </a:solidFill>
              </a:rPr>
              <a:pPr/>
              <a:t>40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4065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B67F-8526-44BF-97F8-56BEACA88928}" type="slidenum">
              <a:rPr lang="pt-BR" smtClean="0">
                <a:solidFill>
                  <a:prstClr val="black"/>
                </a:solidFill>
              </a:rPr>
              <a:pPr/>
              <a:t>41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180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1136</a:t>
            </a:r>
          </a:p>
          <a:p>
            <a:r>
              <a:rPr lang="pt-BR" dirty="0" smtClean="0"/>
              <a:t>988</a:t>
            </a:r>
          </a:p>
          <a:p>
            <a:r>
              <a:rPr lang="pt-BR" dirty="0" smtClean="0"/>
              <a:t>860</a:t>
            </a:r>
          </a:p>
          <a:p>
            <a:r>
              <a:rPr lang="pt-BR" dirty="0" smtClean="0"/>
              <a:t>750</a:t>
            </a:r>
          </a:p>
          <a:p>
            <a:r>
              <a:rPr lang="pt-BR" dirty="0" smtClean="0"/>
              <a:t>654</a:t>
            </a:r>
          </a:p>
          <a:p>
            <a:r>
              <a:rPr lang="pt-BR" dirty="0" smtClean="0"/>
              <a:t>568</a:t>
            </a:r>
          </a:p>
          <a:p>
            <a:r>
              <a:rPr lang="pt-BR" dirty="0" smtClean="0"/>
              <a:t>494</a:t>
            </a:r>
          </a:p>
          <a:p>
            <a:r>
              <a:rPr lang="pt-BR" dirty="0" smtClean="0"/>
              <a:t>430</a:t>
            </a:r>
          </a:p>
          <a:p>
            <a:r>
              <a:rPr lang="pt-BR" dirty="0" smtClean="0"/>
              <a:t>327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B67F-8526-44BF-97F8-56BEACA88928}" type="slidenum">
              <a:rPr lang="pt-BR" smtClean="0">
                <a:solidFill>
                  <a:prstClr val="black"/>
                </a:solidFill>
              </a:rPr>
              <a:pPr/>
              <a:t>42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140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1136</a:t>
            </a:r>
          </a:p>
          <a:p>
            <a:r>
              <a:rPr lang="pt-BR" dirty="0" smtClean="0"/>
              <a:t>988</a:t>
            </a:r>
          </a:p>
          <a:p>
            <a:r>
              <a:rPr lang="pt-BR" dirty="0" smtClean="0"/>
              <a:t>860</a:t>
            </a:r>
          </a:p>
          <a:p>
            <a:r>
              <a:rPr lang="pt-BR" dirty="0" smtClean="0"/>
              <a:t>750</a:t>
            </a:r>
          </a:p>
          <a:p>
            <a:r>
              <a:rPr lang="pt-BR" dirty="0" smtClean="0"/>
              <a:t>654</a:t>
            </a:r>
          </a:p>
          <a:p>
            <a:r>
              <a:rPr lang="pt-BR" dirty="0" smtClean="0"/>
              <a:t>568</a:t>
            </a:r>
          </a:p>
          <a:p>
            <a:r>
              <a:rPr lang="pt-BR" dirty="0" smtClean="0"/>
              <a:t>494</a:t>
            </a:r>
          </a:p>
          <a:p>
            <a:r>
              <a:rPr lang="pt-BR" dirty="0" smtClean="0"/>
              <a:t>430</a:t>
            </a:r>
          </a:p>
          <a:p>
            <a:r>
              <a:rPr lang="pt-BR" dirty="0" smtClean="0"/>
              <a:t>327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B67F-8526-44BF-97F8-56BEACA88928}" type="slidenum">
              <a:rPr lang="pt-BR" smtClean="0">
                <a:solidFill>
                  <a:prstClr val="black"/>
                </a:solidFill>
              </a:rPr>
              <a:pPr/>
              <a:t>43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140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1136</a:t>
            </a:r>
          </a:p>
          <a:p>
            <a:r>
              <a:rPr lang="pt-BR" dirty="0" smtClean="0"/>
              <a:t>988</a:t>
            </a:r>
          </a:p>
          <a:p>
            <a:r>
              <a:rPr lang="pt-BR" dirty="0" smtClean="0"/>
              <a:t>860</a:t>
            </a:r>
          </a:p>
          <a:p>
            <a:r>
              <a:rPr lang="pt-BR" dirty="0" smtClean="0"/>
              <a:t>750</a:t>
            </a:r>
          </a:p>
          <a:p>
            <a:r>
              <a:rPr lang="pt-BR" dirty="0" smtClean="0"/>
              <a:t>654</a:t>
            </a:r>
          </a:p>
          <a:p>
            <a:r>
              <a:rPr lang="pt-BR" dirty="0" smtClean="0"/>
              <a:t>568</a:t>
            </a:r>
          </a:p>
          <a:p>
            <a:r>
              <a:rPr lang="pt-BR" dirty="0" smtClean="0"/>
              <a:t>494</a:t>
            </a:r>
          </a:p>
          <a:p>
            <a:r>
              <a:rPr lang="pt-BR" dirty="0" smtClean="0"/>
              <a:t>430</a:t>
            </a:r>
          </a:p>
          <a:p>
            <a:r>
              <a:rPr lang="pt-BR" dirty="0" smtClean="0"/>
              <a:t>327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B67F-8526-44BF-97F8-56BEACA88928}" type="slidenum">
              <a:rPr lang="pt-BR" smtClean="0">
                <a:solidFill>
                  <a:prstClr val="black"/>
                </a:solidFill>
              </a:rPr>
              <a:pPr/>
              <a:t>44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140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B67F-8526-44BF-97F8-56BEACA88928}" type="slidenum">
              <a:rPr lang="pt-BR" smtClean="0">
                <a:solidFill>
                  <a:prstClr val="black"/>
                </a:solidFill>
              </a:rPr>
              <a:pPr/>
              <a:t>45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10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B67F-8526-44BF-97F8-56BEACA88928}" type="slidenum">
              <a:rPr lang="pt-BR" smtClean="0"/>
              <a:pPr/>
              <a:t>10</a:t>
            </a:fld>
            <a:endParaRPr lang="pt-BR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B67F-8526-44BF-97F8-56BEACA88928}" type="slidenum">
              <a:rPr lang="pt-BR" smtClean="0">
                <a:solidFill>
                  <a:prstClr val="black"/>
                </a:solidFill>
              </a:rPr>
              <a:pPr/>
              <a:t>46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107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B67F-8526-44BF-97F8-56BEACA88928}" type="slidenum">
              <a:rPr lang="pt-BR" smtClean="0">
                <a:solidFill>
                  <a:prstClr val="black"/>
                </a:solidFill>
              </a:rPr>
              <a:pPr/>
              <a:t>47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4499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B67F-8526-44BF-97F8-56BEACA88928}" type="slidenum">
              <a:rPr lang="pt-BR" smtClean="0">
                <a:solidFill>
                  <a:prstClr val="black"/>
                </a:solidFill>
              </a:rPr>
              <a:pPr/>
              <a:t>48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882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B67F-8526-44BF-97F8-56BEACA88928}" type="slidenum">
              <a:rPr lang="pt-BR" smtClean="0">
                <a:solidFill>
                  <a:prstClr val="black"/>
                </a:solidFill>
              </a:rPr>
              <a:pPr/>
              <a:t>49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0402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B67F-8526-44BF-97F8-56BEACA88928}" type="slidenum">
              <a:rPr lang="pt-BR" smtClean="0">
                <a:solidFill>
                  <a:prstClr val="black"/>
                </a:solidFill>
              </a:rPr>
              <a:pPr/>
              <a:t>50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2405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B67F-8526-44BF-97F8-56BEACA88928}" type="slidenum">
              <a:rPr lang="pt-BR" smtClean="0">
                <a:solidFill>
                  <a:prstClr val="black"/>
                </a:solidFill>
              </a:rPr>
              <a:pPr/>
              <a:t>51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3244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B67F-8526-44BF-97F8-56BEACA88928}" type="slidenum">
              <a:rPr lang="pt-BR" smtClean="0">
                <a:solidFill>
                  <a:prstClr val="black"/>
                </a:solidFill>
              </a:rPr>
              <a:pPr/>
              <a:t>52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756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B67F-8526-44BF-97F8-56BEACA88928}" type="slidenum">
              <a:rPr lang="pt-BR" smtClean="0">
                <a:solidFill>
                  <a:prstClr val="black"/>
                </a:solidFill>
              </a:rPr>
              <a:pPr/>
              <a:t>53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6197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B67F-8526-44BF-97F8-56BEACA88928}" type="slidenum">
              <a:rPr lang="pt-BR" smtClean="0">
                <a:solidFill>
                  <a:prstClr val="black"/>
                </a:solidFill>
              </a:rPr>
              <a:pPr/>
              <a:t>54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4083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B67F-8526-44BF-97F8-56BEACA88928}" type="slidenum">
              <a:rPr lang="pt-BR" smtClean="0">
                <a:solidFill>
                  <a:prstClr val="black"/>
                </a:solidFill>
              </a:rPr>
              <a:pPr/>
              <a:t>55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10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B67F-8526-44BF-97F8-56BEACA88928}" type="slidenum">
              <a:rPr lang="pt-BR" smtClean="0"/>
              <a:pPr/>
              <a:t>11</a:t>
            </a:fld>
            <a:endParaRPr lang="pt-BR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B67F-8526-44BF-97F8-56BEACA88928}" type="slidenum">
              <a:rPr lang="pt-BR" smtClean="0">
                <a:solidFill>
                  <a:prstClr val="black"/>
                </a:solidFill>
              </a:rPr>
              <a:pPr/>
              <a:t>56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145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B67F-8526-44BF-97F8-56BEACA88928}" type="slidenum">
              <a:rPr lang="pt-BR" smtClean="0">
                <a:solidFill>
                  <a:prstClr val="black"/>
                </a:solidFill>
              </a:rPr>
              <a:pPr/>
              <a:t>57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5266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B67F-8526-44BF-97F8-56BEACA88928}" type="slidenum">
              <a:rPr lang="pt-BR" smtClean="0">
                <a:solidFill>
                  <a:prstClr val="black"/>
                </a:solidFill>
              </a:rPr>
              <a:pPr/>
              <a:t>58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0570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Outros:</a:t>
            </a:r>
            <a:r>
              <a:rPr lang="pt-BR" baseline="0" dirty="0" smtClean="0"/>
              <a:t> </a:t>
            </a:r>
            <a:r>
              <a:rPr lang="pt-BR" sz="1300" dirty="0"/>
              <a:t>Desempenho Técnico, Inglês e Perfil Adequado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B67F-8526-44BF-97F8-56BEACA88928}" type="slidenum">
              <a:rPr lang="pt-BR" smtClean="0">
                <a:solidFill>
                  <a:prstClr val="black"/>
                </a:solidFill>
              </a:rPr>
              <a:pPr/>
              <a:t>59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621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B67F-8526-44BF-97F8-56BEACA88928}" type="slidenum">
              <a:rPr lang="pt-BR" smtClean="0">
                <a:solidFill>
                  <a:prstClr val="black"/>
                </a:solidFill>
              </a:rPr>
              <a:pPr/>
              <a:t>60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1137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B67F-8526-44BF-97F8-56BEACA88928}" type="slidenum">
              <a:rPr lang="pt-BR" smtClean="0">
                <a:solidFill>
                  <a:prstClr val="black"/>
                </a:solidFill>
              </a:rPr>
              <a:pPr/>
              <a:t>61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414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B67F-8526-44BF-97F8-56BEACA88928}" type="slidenum">
              <a:rPr lang="pt-BR" smtClean="0">
                <a:solidFill>
                  <a:prstClr val="black"/>
                </a:solidFill>
              </a:rPr>
              <a:pPr/>
              <a:t>62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762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B67F-8526-44BF-97F8-56BEACA88928}" type="slidenum">
              <a:rPr lang="pt-BR" smtClean="0"/>
              <a:pPr/>
              <a:t>64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677219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B67F-8526-44BF-97F8-56BEACA88928}" type="slidenum">
              <a:rPr lang="pt-BR" smtClean="0"/>
              <a:pPr/>
              <a:t>65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931500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B67F-8526-44BF-97F8-56BEACA88928}" type="slidenum">
              <a:rPr lang="pt-BR" smtClean="0"/>
              <a:pPr/>
              <a:t>71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1527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B67F-8526-44BF-97F8-56BEACA88928}" type="slidenum">
              <a:rPr lang="pt-BR" smtClean="0"/>
              <a:pPr/>
              <a:t>15</a:t>
            </a:fld>
            <a:endParaRPr lang="pt-BR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B67F-8526-44BF-97F8-56BEACA88928}" type="slidenum">
              <a:rPr lang="pt-BR" smtClean="0"/>
              <a:pPr/>
              <a:t>72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732232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B67F-8526-44BF-97F8-56BEACA88928}" type="slidenum">
              <a:rPr lang="pt-BR" smtClean="0"/>
              <a:pPr/>
              <a:t>73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6826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B67F-8526-44BF-97F8-56BEACA88928}" type="slidenum">
              <a:rPr lang="pt-BR" smtClean="0"/>
              <a:pPr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1020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B67F-8526-44BF-97F8-56BEACA88928}" type="slidenum">
              <a:rPr lang="pt-BR" smtClean="0">
                <a:solidFill>
                  <a:prstClr val="black"/>
                </a:solidFill>
              </a:rPr>
              <a:pPr/>
              <a:t>18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20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B67F-8526-44BF-97F8-56BEACA88928}" type="slidenum">
              <a:rPr lang="pt-BR" smtClean="0">
                <a:solidFill>
                  <a:prstClr val="black"/>
                </a:solidFill>
              </a:rPr>
              <a:pPr/>
              <a:t>19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20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5B67F-8526-44BF-97F8-56BEACA88928}" type="slidenum">
              <a:rPr lang="pt-BR" smtClean="0">
                <a:solidFill>
                  <a:prstClr val="black"/>
                </a:solidFill>
              </a:rPr>
              <a:pPr/>
              <a:t>20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20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852" y="2714621"/>
            <a:ext cx="3714776" cy="428627"/>
          </a:xfrm>
        </p:spPr>
        <p:txBody>
          <a:bodyPr>
            <a:normAutofit/>
          </a:bodyPr>
          <a:lstStyle>
            <a:lvl1pPr algn="l"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3143248"/>
            <a:ext cx="3286148" cy="35719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41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04455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  <a:latin typeface="Frutiger 55 Roman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502754" y="5812086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  <a:latin typeface="Frutiger 55 Roman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46856" y="2132856"/>
            <a:ext cx="8229600" cy="864096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/>
          </p:nvPr>
        </p:nvSpPr>
        <p:spPr>
          <a:xfrm>
            <a:off x="226810" y="2203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2649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890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76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443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8145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852" y="2714621"/>
            <a:ext cx="3714776" cy="428627"/>
          </a:xfrm>
        </p:spPr>
        <p:txBody>
          <a:bodyPr>
            <a:normAutofit/>
          </a:bodyPr>
          <a:lstStyle>
            <a:lvl1pPr algn="l"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3143248"/>
            <a:ext cx="3286148" cy="35719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10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ncel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2908300"/>
            <a:ext cx="630078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500306"/>
            <a:ext cx="3914780" cy="50006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373745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662808" y="6608385"/>
            <a:ext cx="4283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B3AA8448-181F-4924-B356-5871228F2DB5}" type="slidenum">
              <a:rPr lang="en-US" sz="1200" smtClean="0">
                <a:solidFill>
                  <a:prstClr val="white"/>
                </a:solidFill>
                <a:latin typeface="Arial"/>
              </a:rPr>
              <a:pPr eaLnBrk="1" hangingPunct="1">
                <a:defRPr/>
              </a:pPr>
              <a:t>‹nº›</a:t>
            </a:fld>
            <a:endParaRPr lang="en-US" sz="1400" dirty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972452" cy="4257692"/>
          </a:xfrm>
        </p:spPr>
        <p:txBody>
          <a:bodyPr/>
          <a:lstStyle>
            <a:lvl1pPr marL="342900" indent="-342900">
              <a:buSzPct val="120000"/>
              <a:buFontTx/>
              <a:buBlip>
                <a:blip r:embed="rId2"/>
              </a:buBlip>
              <a:defRPr sz="1600" b="0">
                <a:solidFill>
                  <a:srgbClr val="5F5F5F"/>
                </a:solidFill>
                <a:latin typeface="+mj-lt"/>
              </a:defRPr>
            </a:lvl1pPr>
            <a:lvl2pPr marL="627063" indent="-271463">
              <a:buSzPct val="120000"/>
              <a:buFontTx/>
              <a:buBlip>
                <a:blip r:embed="rId2"/>
              </a:buBlip>
              <a:defRPr sz="1400">
                <a:solidFill>
                  <a:srgbClr val="5F5F5F"/>
                </a:solidFill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0"/>
          </p:nvPr>
        </p:nvSpPr>
        <p:spPr>
          <a:xfrm>
            <a:off x="428596" y="928670"/>
            <a:ext cx="8031836" cy="393689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>
                <a:solidFill>
                  <a:srgbClr val="223A58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4000" y="187200"/>
            <a:ext cx="8031836" cy="428628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809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ncel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2908300"/>
            <a:ext cx="630078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500306"/>
            <a:ext cx="3914780" cy="50006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96512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ítulo 1"/>
          <p:cNvSpPr>
            <a:spLocks noGrp="1"/>
          </p:cNvSpPr>
          <p:nvPr>
            <p:ph type="title"/>
          </p:nvPr>
        </p:nvSpPr>
        <p:spPr>
          <a:xfrm>
            <a:off x="226810" y="2203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4350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1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ítulo 1"/>
          <p:cNvSpPr>
            <a:spLocks noGrp="1"/>
          </p:cNvSpPr>
          <p:nvPr>
            <p:ph type="title"/>
          </p:nvPr>
        </p:nvSpPr>
        <p:spPr>
          <a:xfrm>
            <a:off x="226810" y="2203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5639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ítulo 1"/>
          <p:cNvSpPr>
            <a:spLocks noGrp="1"/>
          </p:cNvSpPr>
          <p:nvPr>
            <p:ph type="title"/>
          </p:nvPr>
        </p:nvSpPr>
        <p:spPr>
          <a:xfrm>
            <a:off x="226810" y="2203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9046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/>
          </p:nvPr>
        </p:nvSpPr>
        <p:spPr>
          <a:xfrm>
            <a:off x="226810" y="2203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6" name="Espaço Reservado para Conteúdo 9"/>
          <p:cNvSpPr>
            <a:spLocks noGrp="1"/>
          </p:cNvSpPr>
          <p:nvPr>
            <p:ph sz="quarter" idx="13"/>
          </p:nvPr>
        </p:nvSpPr>
        <p:spPr>
          <a:xfrm>
            <a:off x="298123" y="1268413"/>
            <a:ext cx="8642350" cy="46815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2842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04455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  <a:latin typeface="Frutiger 55 Roman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502754" y="5812086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  <a:latin typeface="Frutiger 55 Roman" pitchFamily="34" charset="0"/>
              </a:defRPr>
            </a:lvl1pPr>
          </a:lstStyle>
          <a:p>
            <a:endParaRPr lang="pt-B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46856" y="2132856"/>
            <a:ext cx="8229600" cy="864096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6476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/>
          </p:nvPr>
        </p:nvSpPr>
        <p:spPr>
          <a:xfrm>
            <a:off x="226810" y="2203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6242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160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279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0059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662808" y="6608385"/>
            <a:ext cx="4283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B3AA8448-181F-4924-B356-5871228F2DB5}" type="slidenum">
              <a:rPr lang="en-US" sz="1200" smtClean="0">
                <a:solidFill>
                  <a:schemeClr val="bg1"/>
                </a:solidFill>
                <a:latin typeface="+mj-lt"/>
              </a:rPr>
              <a:pPr eaLnBrk="1" hangingPunct="1">
                <a:defRPr/>
              </a:pPr>
              <a:t>‹nº›</a:t>
            </a:fld>
            <a:endParaRPr lang="en-US" sz="14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972452" cy="4257692"/>
          </a:xfrm>
        </p:spPr>
        <p:txBody>
          <a:bodyPr/>
          <a:lstStyle>
            <a:lvl1pPr marL="342900" indent="-342900">
              <a:buSzPct val="120000"/>
              <a:buFontTx/>
              <a:buBlip>
                <a:blip r:embed="rId2"/>
              </a:buBlip>
              <a:defRPr sz="1600" b="0">
                <a:solidFill>
                  <a:srgbClr val="5F5F5F"/>
                </a:solidFill>
                <a:latin typeface="+mj-lt"/>
              </a:defRPr>
            </a:lvl1pPr>
            <a:lvl2pPr marL="627063" indent="-271463">
              <a:buSzPct val="120000"/>
              <a:buFontTx/>
              <a:buBlip>
                <a:blip r:embed="rId2"/>
              </a:buBlip>
              <a:defRPr sz="1400">
                <a:solidFill>
                  <a:srgbClr val="5F5F5F"/>
                </a:solidFill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0"/>
          </p:nvPr>
        </p:nvSpPr>
        <p:spPr>
          <a:xfrm>
            <a:off x="428596" y="928670"/>
            <a:ext cx="8031836" cy="393689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>
                <a:solidFill>
                  <a:srgbClr val="223A58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4000" y="187200"/>
            <a:ext cx="8031836" cy="428628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230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5885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2291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-20638" y="6556375"/>
            <a:ext cx="2133601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A237785-B6F8-46F9-BBC9-1A56597EE41E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20638" y="6577013"/>
            <a:ext cx="4191000" cy="280987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pt-BR">
                <a:solidFill>
                  <a:prstClr val="black">
                    <a:tint val="75000"/>
                  </a:prstClr>
                </a:solidFill>
              </a:rPr>
              <a:t>Sistema de Gestão de Desempenho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AAF11-5C56-4FFB-B3C2-71858CC059A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839763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852" y="2714621"/>
            <a:ext cx="3714776" cy="428627"/>
          </a:xfrm>
        </p:spPr>
        <p:txBody>
          <a:bodyPr>
            <a:normAutofit/>
          </a:bodyPr>
          <a:lstStyle>
            <a:lvl1pPr algn="l">
              <a:defRPr sz="2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3143248"/>
            <a:ext cx="3286148" cy="35719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24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ncel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2908300"/>
            <a:ext cx="630078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500306"/>
            <a:ext cx="3914780" cy="50006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03114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662808" y="6608385"/>
            <a:ext cx="4283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B3AA8448-181F-4924-B356-5871228F2DB5}" type="slidenum">
              <a:rPr lang="en-US" sz="1200" smtClean="0">
                <a:solidFill>
                  <a:prstClr val="white"/>
                </a:solidFill>
                <a:latin typeface="Arial"/>
              </a:rPr>
              <a:pPr eaLnBrk="1" hangingPunct="1">
                <a:defRPr/>
              </a:pPr>
              <a:t>‹nº›</a:t>
            </a:fld>
            <a:endParaRPr lang="en-US" sz="1400" dirty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972452" cy="4257692"/>
          </a:xfrm>
        </p:spPr>
        <p:txBody>
          <a:bodyPr/>
          <a:lstStyle>
            <a:lvl1pPr marL="342900" indent="-342900">
              <a:buSzPct val="120000"/>
              <a:buFontTx/>
              <a:buBlip>
                <a:blip r:embed="rId2"/>
              </a:buBlip>
              <a:defRPr sz="1600" b="0">
                <a:solidFill>
                  <a:srgbClr val="5F5F5F"/>
                </a:solidFill>
                <a:latin typeface="+mj-lt"/>
              </a:defRPr>
            </a:lvl1pPr>
            <a:lvl2pPr marL="627063" indent="-271463">
              <a:buSzPct val="120000"/>
              <a:buFontTx/>
              <a:buBlip>
                <a:blip r:embed="rId2"/>
              </a:buBlip>
              <a:defRPr sz="1400">
                <a:solidFill>
                  <a:srgbClr val="5F5F5F"/>
                </a:solidFill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0"/>
          </p:nvPr>
        </p:nvSpPr>
        <p:spPr>
          <a:xfrm>
            <a:off x="428596" y="928670"/>
            <a:ext cx="8031836" cy="393689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>
                <a:solidFill>
                  <a:srgbClr val="223A58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4000" y="187200"/>
            <a:ext cx="8031836" cy="428628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16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ítulo 1"/>
          <p:cNvSpPr>
            <a:spLocks noGrp="1"/>
          </p:cNvSpPr>
          <p:nvPr>
            <p:ph type="title"/>
          </p:nvPr>
        </p:nvSpPr>
        <p:spPr>
          <a:xfrm>
            <a:off x="226810" y="2203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8281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854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ítulo 1"/>
          <p:cNvSpPr>
            <a:spLocks noGrp="1"/>
          </p:cNvSpPr>
          <p:nvPr>
            <p:ph type="title"/>
          </p:nvPr>
        </p:nvSpPr>
        <p:spPr>
          <a:xfrm>
            <a:off x="226810" y="2203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0477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ítulo 1"/>
          <p:cNvSpPr>
            <a:spLocks noGrp="1"/>
          </p:cNvSpPr>
          <p:nvPr>
            <p:ph type="title"/>
          </p:nvPr>
        </p:nvSpPr>
        <p:spPr>
          <a:xfrm>
            <a:off x="226810" y="2203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917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ítulo 1"/>
          <p:cNvSpPr>
            <a:spLocks noGrp="1"/>
          </p:cNvSpPr>
          <p:nvPr>
            <p:ph type="title"/>
          </p:nvPr>
        </p:nvSpPr>
        <p:spPr>
          <a:xfrm>
            <a:off x="226810" y="2203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2466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/>
          </p:nvPr>
        </p:nvSpPr>
        <p:spPr>
          <a:xfrm>
            <a:off x="226810" y="2203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6" name="Espaço Reservado para Conteúdo 9"/>
          <p:cNvSpPr>
            <a:spLocks noGrp="1"/>
          </p:cNvSpPr>
          <p:nvPr>
            <p:ph sz="quarter" idx="13"/>
          </p:nvPr>
        </p:nvSpPr>
        <p:spPr>
          <a:xfrm>
            <a:off x="298123" y="1268413"/>
            <a:ext cx="8642350" cy="46815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4385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04455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  <a:latin typeface="Frutiger 55 Roman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502754" y="5812086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  <a:latin typeface="Frutiger 55 Roman" pitchFamily="34" charset="0"/>
              </a:defRPr>
            </a:lvl1pPr>
          </a:lstStyle>
          <a:p>
            <a:endParaRPr lang="pt-B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46856" y="2132856"/>
            <a:ext cx="8229600" cy="864096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0833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/>
          </p:nvPr>
        </p:nvSpPr>
        <p:spPr>
          <a:xfrm>
            <a:off x="226810" y="2203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863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888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697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263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479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257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-20638" y="6556375"/>
            <a:ext cx="2133601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A237785-B6F8-46F9-BBC9-1A56597EE41E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20638" y="6577013"/>
            <a:ext cx="4191000" cy="280987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pt-BR">
                <a:solidFill>
                  <a:prstClr val="black">
                    <a:tint val="75000"/>
                  </a:prstClr>
                </a:solidFill>
              </a:rPr>
              <a:t>Sistema de Gestão de Desempenho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AAF11-5C56-4FFB-B3C2-71858CC059A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39107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835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ítulo 1"/>
          <p:cNvSpPr>
            <a:spLocks noGrp="1"/>
          </p:cNvSpPr>
          <p:nvPr>
            <p:ph type="title"/>
          </p:nvPr>
        </p:nvSpPr>
        <p:spPr>
          <a:xfrm>
            <a:off x="226810" y="2203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3384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ítulo 1"/>
          <p:cNvSpPr>
            <a:spLocks noGrp="1"/>
          </p:cNvSpPr>
          <p:nvPr>
            <p:ph type="title"/>
          </p:nvPr>
        </p:nvSpPr>
        <p:spPr>
          <a:xfrm>
            <a:off x="226810" y="2203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974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ítulo 1"/>
          <p:cNvSpPr>
            <a:spLocks noGrp="1"/>
          </p:cNvSpPr>
          <p:nvPr>
            <p:ph type="title"/>
          </p:nvPr>
        </p:nvSpPr>
        <p:spPr>
          <a:xfrm>
            <a:off x="226810" y="2203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7035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/>
          </p:nvPr>
        </p:nvSpPr>
        <p:spPr>
          <a:xfrm>
            <a:off x="226810" y="2203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6" name="Espaço Reservado para Conteúdo 9"/>
          <p:cNvSpPr>
            <a:spLocks noGrp="1"/>
          </p:cNvSpPr>
          <p:nvPr>
            <p:ph sz="quarter" idx="13"/>
          </p:nvPr>
        </p:nvSpPr>
        <p:spPr>
          <a:xfrm>
            <a:off x="298123" y="1268413"/>
            <a:ext cx="8642350" cy="46815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6917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 estilo do título mestre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A3C7C729-FB9A-48CD-A6BB-EF41E3C7243F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9" name="Text Box 5"/>
          <p:cNvSpPr txBox="1">
            <a:spLocks noChangeArrowheads="1"/>
          </p:cNvSpPr>
          <p:nvPr userDrawn="1"/>
        </p:nvSpPr>
        <p:spPr bwMode="auto">
          <a:xfrm>
            <a:off x="8662808" y="6608385"/>
            <a:ext cx="4283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B3AA8448-181F-4924-B356-5871228F2DB5}" type="slidenum">
              <a:rPr lang="en-US" sz="1200" smtClean="0">
                <a:solidFill>
                  <a:schemeClr val="bg1"/>
                </a:solidFill>
                <a:latin typeface="+mj-lt"/>
              </a:rPr>
              <a:pPr eaLnBrk="1" hangingPunct="1">
                <a:defRPr/>
              </a:pPr>
              <a:t>‹nº›</a:t>
            </a:fld>
            <a:endParaRPr lang="en-US" sz="14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10" r:id="rId4"/>
    <p:sldLayoutId id="2147483711" r:id="rId5"/>
    <p:sldLayoutId id="2147483712" r:id="rId6"/>
    <p:sldLayoutId id="2147483713" r:id="rId7"/>
    <p:sldLayoutId id="2147483715" r:id="rId8"/>
    <p:sldLayoutId id="2147483717" r:id="rId9"/>
    <p:sldLayoutId id="2147483673" r:id="rId10"/>
    <p:sldLayoutId id="2147483687" r:id="rId11"/>
    <p:sldLayoutId id="2147483697" r:id="rId12"/>
    <p:sldLayoutId id="2147483696" r:id="rId13"/>
    <p:sldLayoutId id="2147483690" r:id="rId14"/>
    <p:sldLayoutId id="2147483675" r:id="rId15"/>
    <p:sldLayoutId id="2147483698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5F5F5F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F5F5F"/>
          </a:solidFill>
          <a:latin typeface="+mj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F5F5F"/>
          </a:solidFill>
          <a:latin typeface="+mj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F5F5F"/>
          </a:solidFill>
          <a:latin typeface="+mj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F5F5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 estilo do título mestre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A3C7C729-FB9A-48CD-A6BB-EF41E3C7243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 userDrawn="1"/>
        </p:nvSpPr>
        <p:spPr bwMode="auto">
          <a:xfrm>
            <a:off x="8662808" y="6608385"/>
            <a:ext cx="4283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B3AA8448-181F-4924-B356-5871228F2DB5}" type="slidenum">
              <a:rPr lang="en-US" sz="1200" smtClean="0">
                <a:solidFill>
                  <a:prstClr val="white"/>
                </a:solidFill>
                <a:latin typeface="Arial"/>
              </a:rPr>
              <a:pPr eaLnBrk="1" hangingPunct="1">
                <a:defRPr/>
              </a:pPr>
              <a:t>‹nº›</a:t>
            </a:fld>
            <a:endParaRPr lang="en-US" sz="1400" dirty="0" smtClean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6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5F5F5F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F5F5F"/>
          </a:solidFill>
          <a:latin typeface="+mj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F5F5F"/>
          </a:solidFill>
          <a:latin typeface="+mj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F5F5F"/>
          </a:solidFill>
          <a:latin typeface="+mj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F5F5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 estilo do título mestre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A3C7C729-FB9A-48CD-A6BB-EF41E3C7243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 userDrawn="1"/>
        </p:nvSpPr>
        <p:spPr bwMode="auto">
          <a:xfrm>
            <a:off x="8662808" y="6608385"/>
            <a:ext cx="4283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B3AA8448-181F-4924-B356-5871228F2DB5}" type="slidenum">
              <a:rPr lang="en-US" sz="1200" smtClean="0">
                <a:solidFill>
                  <a:prstClr val="white"/>
                </a:solidFill>
                <a:latin typeface="Arial"/>
              </a:rPr>
              <a:pPr eaLnBrk="1" hangingPunct="1">
                <a:defRPr/>
              </a:pPr>
              <a:t>‹nº›</a:t>
            </a:fld>
            <a:endParaRPr lang="en-US" sz="1400" dirty="0" smtClean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5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5F5F5F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F5F5F"/>
          </a:solidFill>
          <a:latin typeface="+mj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F5F5F"/>
          </a:solidFill>
          <a:latin typeface="+mj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F5F5F"/>
          </a:solidFill>
          <a:latin typeface="+mj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F5F5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mailto:lbueno@wisdom.com.br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gabriela.simplicio@wisdom.com.br" TargetMode="External"/><Relationship Id="rId4" Type="http://schemas.openxmlformats.org/officeDocument/2006/relationships/hyperlink" Target="mailto:juliana.braz@wisdom.com.br" TargetMode="Externa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3284984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Road Show Resultados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Y</a:t>
            </a:r>
            <a:endParaRPr lang="pt-BR" sz="2000" cap="small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Ciclo de </a:t>
            </a:r>
            <a:r>
              <a:rPr lang="pt-BR" sz="2000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Planificación</a:t>
            </a:r>
            <a:r>
              <a:rPr lang="pt-BR" sz="20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2020</a:t>
            </a:r>
            <a:endParaRPr lang="pt-BR" sz="2000" cap="small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5" name="Subtítulo 5"/>
          <p:cNvSpPr>
            <a:spLocks noGrp="1"/>
          </p:cNvSpPr>
          <p:nvPr>
            <p:ph type="subTitle" idx="1"/>
          </p:nvPr>
        </p:nvSpPr>
        <p:spPr>
          <a:xfrm>
            <a:off x="0" y="2492896"/>
            <a:ext cx="9144000" cy="816496"/>
          </a:xfrm>
        </p:spPr>
        <p:txBody>
          <a:bodyPr>
            <a:noAutofit/>
          </a:bodyPr>
          <a:lstStyle/>
          <a:p>
            <a:pPr algn="ctr"/>
            <a:r>
              <a:rPr lang="pt-BR" sz="3600" b="1" cap="small" dirty="0" smtClean="0">
                <a:solidFill>
                  <a:srgbClr val="223A58"/>
                </a:solidFill>
                <a:latin typeface="Southern" pitchFamily="2" charset="0"/>
              </a:rPr>
              <a:t>PWR</a:t>
            </a:r>
            <a:r>
              <a:rPr lang="pt-BR" sz="3600" dirty="0" smtClean="0">
                <a:solidFill>
                  <a:srgbClr val="223A58"/>
                </a:solidFill>
                <a:latin typeface="+mj-lt"/>
              </a:rPr>
              <a:t> </a:t>
            </a:r>
            <a:r>
              <a:rPr lang="pt-BR" sz="3600" cap="small" dirty="0" err="1" smtClean="0">
                <a:solidFill>
                  <a:srgbClr val="223A58"/>
                </a:solidFill>
                <a:latin typeface="+mj-lt"/>
              </a:rPr>
              <a:t>Abogados</a:t>
            </a:r>
            <a:endParaRPr lang="pt-BR" sz="3600" cap="small" dirty="0">
              <a:solidFill>
                <a:srgbClr val="223A5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356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idx="10"/>
          </p:nvPr>
        </p:nvSpPr>
        <p:spPr>
          <a:xfrm>
            <a:off x="428596" y="1091095"/>
            <a:ext cx="8031836" cy="393689"/>
          </a:xfrm>
        </p:spPr>
        <p:txBody>
          <a:bodyPr/>
          <a:lstStyle/>
          <a:p>
            <a:r>
              <a:rPr lang="pt-BR" i="1" dirty="0" err="1" smtClean="0">
                <a:latin typeface="Georgia" pitchFamily="18" charset="0"/>
              </a:rPr>
              <a:t>Estructuras</a:t>
            </a:r>
            <a:r>
              <a:rPr lang="pt-BR" i="1" dirty="0" smtClean="0">
                <a:latin typeface="Georgia" pitchFamily="18" charset="0"/>
              </a:rPr>
              <a:t> Investigadas</a:t>
            </a:r>
            <a:endParaRPr lang="pt-BR" i="1" dirty="0">
              <a:latin typeface="Georgia" pitchFamily="18" charset="0"/>
            </a:endParaRPr>
          </a:p>
        </p:txBody>
      </p:sp>
      <p:sp>
        <p:nvSpPr>
          <p:cNvPr id="18" name="Título 3"/>
          <p:cNvSpPr>
            <a:spLocks noGrp="1"/>
          </p:cNvSpPr>
          <p:nvPr>
            <p:ph type="title"/>
          </p:nvPr>
        </p:nvSpPr>
        <p:spPr>
          <a:xfrm>
            <a:off x="107504" y="187200"/>
            <a:ext cx="8031836" cy="428628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Conceptos Básicos de </a:t>
            </a:r>
            <a:r>
              <a:rPr lang="pt-B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la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pt-B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Encuesta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442967" y="4491908"/>
            <a:ext cx="2882904" cy="1441452"/>
          </a:xfrm>
          <a:prstGeom prst="rect">
            <a:avLst/>
          </a:prstGeom>
          <a:solidFill>
            <a:srgbClr val="FAF03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30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Sueldo</a:t>
            </a:r>
            <a:r>
              <a:rPr lang="pt-BR" sz="3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pt-BR" sz="30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Fijo</a:t>
            </a:r>
            <a:endParaRPr lang="pt-BR" sz="3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6" name="Conector reto 17"/>
          <p:cNvCxnSpPr>
            <a:cxnSpLocks noChangeShapeType="1"/>
          </p:cNvCxnSpPr>
          <p:nvPr/>
        </p:nvCxnSpPr>
        <p:spPr bwMode="auto">
          <a:xfrm flipH="1">
            <a:off x="1722264" y="1541026"/>
            <a:ext cx="19051" cy="467564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7" name="Conector reto 18"/>
          <p:cNvCxnSpPr>
            <a:cxnSpLocks noChangeShapeType="1"/>
          </p:cNvCxnSpPr>
          <p:nvPr/>
        </p:nvCxnSpPr>
        <p:spPr bwMode="auto">
          <a:xfrm>
            <a:off x="1361901" y="5933368"/>
            <a:ext cx="5045075" cy="1587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" name="Conector reto 20"/>
          <p:cNvCxnSpPr>
            <a:cxnSpLocks noChangeShapeType="1"/>
          </p:cNvCxnSpPr>
          <p:nvPr/>
        </p:nvCxnSpPr>
        <p:spPr bwMode="auto">
          <a:xfrm>
            <a:off x="1722264" y="2675818"/>
            <a:ext cx="4684712" cy="1587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</p:cxnSp>
      <p:sp>
        <p:nvSpPr>
          <p:cNvPr id="21" name="CaixaDeTexto 16"/>
          <p:cNvSpPr txBox="1">
            <a:spLocks noChangeArrowheads="1"/>
          </p:cNvSpPr>
          <p:nvPr/>
        </p:nvSpPr>
        <p:spPr bwMode="auto">
          <a:xfrm>
            <a:off x="6046597" y="4546115"/>
            <a:ext cx="6094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SB</a:t>
            </a:r>
            <a:endParaRPr lang="pt-BR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CaixaDeTexto 17"/>
          <p:cNvSpPr txBox="1">
            <a:spLocks noChangeArrowheads="1"/>
          </p:cNvSpPr>
          <p:nvPr/>
        </p:nvSpPr>
        <p:spPr bwMode="auto">
          <a:xfrm>
            <a:off x="6046597" y="2961939"/>
            <a:ext cx="6463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TD</a:t>
            </a:r>
            <a:endParaRPr lang="pt-BR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CaixaDeTexto 18"/>
          <p:cNvSpPr txBox="1">
            <a:spLocks noChangeArrowheads="1"/>
          </p:cNvSpPr>
          <p:nvPr/>
        </p:nvSpPr>
        <p:spPr bwMode="auto">
          <a:xfrm>
            <a:off x="6046597" y="2021187"/>
            <a:ext cx="6150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RT</a:t>
            </a:r>
            <a:endParaRPr lang="pt-BR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2442967" y="3771181"/>
            <a:ext cx="2882904" cy="720726"/>
          </a:xfrm>
          <a:prstGeom prst="rect">
            <a:avLst/>
          </a:prstGeom>
          <a:solidFill>
            <a:srgbClr val="FFCC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28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Sueldo</a:t>
            </a:r>
            <a:r>
              <a:rPr lang="pt-BR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pt-BR" sz="28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Variable</a:t>
            </a:r>
            <a:endParaRPr lang="pt-BR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2442967" y="2690092"/>
            <a:ext cx="2882904" cy="1081089"/>
          </a:xfrm>
          <a:prstGeom prst="rect">
            <a:avLst/>
          </a:prstGeom>
          <a:solidFill>
            <a:srgbClr val="FFCC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3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Incentivos CP</a:t>
            </a:r>
          </a:p>
          <a:p>
            <a:pPr algn="ctr">
              <a:defRPr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Bonos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/ PLR)</a:t>
            </a:r>
            <a:endParaRPr lang="pt-BR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2442967" y="1956674"/>
            <a:ext cx="2882904" cy="720726"/>
          </a:xfrm>
          <a:prstGeom prst="rect">
            <a:avLst/>
          </a:prstGeom>
          <a:solidFill>
            <a:srgbClr val="FF99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3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Dividendos</a:t>
            </a:r>
            <a:endParaRPr lang="pt-BR" sz="3000" baseline="50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Seta para a direita listrada 35"/>
          <p:cNvSpPr/>
          <p:nvPr/>
        </p:nvSpPr>
        <p:spPr bwMode="auto">
          <a:xfrm rot="16200000">
            <a:off x="5598938" y="3463218"/>
            <a:ext cx="3857625" cy="857250"/>
          </a:xfrm>
          <a:prstGeom prst="stripedRightArrow">
            <a:avLst/>
          </a:prstGeom>
          <a:gradFill flip="none" rotWithShape="1">
            <a:gsLst>
              <a:gs pos="0">
                <a:srgbClr val="FF9900"/>
              </a:gs>
              <a:gs pos="50000">
                <a:srgbClr val="FCEA04">
                  <a:shade val="67500"/>
                  <a:satMod val="115000"/>
                </a:srgbClr>
              </a:gs>
              <a:gs pos="100000">
                <a:srgbClr val="FCEA04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tx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7" name="Conector reto 19"/>
          <p:cNvCxnSpPr>
            <a:cxnSpLocks noChangeShapeType="1"/>
          </p:cNvCxnSpPr>
          <p:nvPr/>
        </p:nvCxnSpPr>
        <p:spPr bwMode="auto">
          <a:xfrm>
            <a:off x="1722264" y="3775429"/>
            <a:ext cx="4684712" cy="1587"/>
          </a:xfrm>
          <a:prstGeom prst="line">
            <a:avLst/>
          </a:prstGeom>
          <a:noFill/>
          <a:ln w="12700" algn="ctr">
            <a:solidFill>
              <a:srgbClr val="000000"/>
            </a:solidFill>
            <a:prstDash val="dash"/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35039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5" grpId="0" animBg="1"/>
      <p:bldP spid="21" grpId="0"/>
      <p:bldP spid="22" grpId="0"/>
      <p:bldP spid="27" grpId="0"/>
      <p:bldP spid="30" grpId="0" animBg="1"/>
      <p:bldP spid="33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3871" y="1052736"/>
            <a:ext cx="8562971" cy="44291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just">
              <a:lnSpc>
                <a:spcPct val="110000"/>
              </a:lnSpc>
              <a:spcBef>
                <a:spcPts val="1600"/>
              </a:spcBef>
              <a:spcAft>
                <a:spcPct val="20000"/>
              </a:spcAft>
              <a:buClr>
                <a:srgbClr val="000099"/>
              </a:buClr>
              <a:buSzPct val="120000"/>
              <a:buBlip>
                <a:blip r:embed="rId3"/>
              </a:buBlip>
            </a:pPr>
            <a:r>
              <a:rPr lang="pt-BR" sz="1600" b="1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Salario </a:t>
            </a:r>
            <a:r>
              <a:rPr lang="pt-BR" sz="1600" b="1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Base (SB) - 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Es </a:t>
            </a:r>
            <a:r>
              <a:rPr lang="pt-BR" sz="1600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el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salario </a:t>
            </a:r>
            <a:r>
              <a:rPr lang="pt-BR" sz="1600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mensual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fijo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más </a:t>
            </a:r>
            <a:r>
              <a:rPr lang="pt-BR" sz="1600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cuotas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variables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pt-BR" sz="1600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comisiones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sz="1600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premios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sz="1600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bonificaciones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, etc.), </a:t>
            </a:r>
            <a:r>
              <a:rPr lang="pt-BR" sz="1600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cuando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existen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, sobre una base </a:t>
            </a:r>
            <a:r>
              <a:rPr lang="pt-BR" sz="1600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mensual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, multiplicado por </a:t>
            </a:r>
            <a:r>
              <a:rPr lang="pt-BR" sz="1600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el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número de </a:t>
            </a:r>
            <a:r>
              <a:rPr lang="pt-BR" sz="1600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veces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que se paga </a:t>
            </a:r>
            <a:r>
              <a:rPr lang="pt-BR" sz="1600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el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año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, normalmente 13,33. </a:t>
            </a:r>
            <a:r>
              <a:rPr lang="pt-BR" sz="1600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También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se considera </a:t>
            </a:r>
            <a:r>
              <a:rPr lang="pt-BR" sz="1600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el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14º salario, </a:t>
            </a:r>
            <a:r>
              <a:rPr lang="pt-BR" sz="1600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bono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vacacional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pt-BR" sz="1600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cualquier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otro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pago que no dependa </a:t>
            </a:r>
            <a:r>
              <a:rPr lang="pt-BR" sz="1600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del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logro de metas o resultados.</a:t>
            </a:r>
          </a:p>
          <a:p>
            <a:pPr marL="342900" lvl="0" indent="-342900" algn="just">
              <a:lnSpc>
                <a:spcPct val="110000"/>
              </a:lnSpc>
              <a:spcBef>
                <a:spcPts val="1600"/>
              </a:spcBef>
              <a:spcAft>
                <a:spcPct val="20000"/>
              </a:spcAft>
              <a:buClr>
                <a:srgbClr val="000099"/>
              </a:buClr>
              <a:buSzPct val="120000"/>
              <a:buBlip>
                <a:blip r:embed="rId3"/>
              </a:buBlip>
            </a:pPr>
            <a:r>
              <a:rPr lang="pt-BR" sz="1600" b="1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Total </a:t>
            </a:r>
            <a:r>
              <a:rPr lang="pt-BR" sz="1600" b="1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Efectivo</a:t>
            </a:r>
            <a:r>
              <a:rPr lang="pt-BR" sz="1600" b="1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b="1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(TD) - 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Es </a:t>
            </a:r>
            <a:r>
              <a:rPr lang="pt-BR" sz="1600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el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Salario Base (SB) más </a:t>
            </a:r>
            <a:r>
              <a:rPr lang="pt-BR" sz="1600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Bonificaciones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sz="1600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Participación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las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Ganancias o </a:t>
            </a:r>
            <a:r>
              <a:rPr lang="pt-BR" sz="1600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cualquier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otra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forma de </a:t>
            </a:r>
            <a:r>
              <a:rPr lang="pt-BR" sz="1600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remuneración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variable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sz="1600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excepto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las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cuotas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mensuales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pagadas </a:t>
            </a:r>
            <a:r>
              <a:rPr lang="pt-BR" sz="1600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los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últimos 12 meses.</a:t>
            </a:r>
          </a:p>
          <a:p>
            <a:pPr marL="342900" indent="-342900" algn="just">
              <a:lnSpc>
                <a:spcPct val="110000"/>
              </a:lnSpc>
              <a:spcBef>
                <a:spcPts val="1600"/>
              </a:spcBef>
              <a:spcAft>
                <a:spcPct val="20000"/>
              </a:spcAft>
              <a:buClr>
                <a:srgbClr val="000099"/>
              </a:buClr>
              <a:buSzPct val="120000"/>
              <a:buBlip>
                <a:blip r:embed="rId3"/>
              </a:buBlip>
            </a:pPr>
            <a:r>
              <a:rPr lang="pt-BR" sz="1600" b="1" dirty="0" err="1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Remuneración</a:t>
            </a:r>
            <a:r>
              <a:rPr lang="pt-BR" sz="1600" b="1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b="1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Total (RT) - 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Es </a:t>
            </a:r>
            <a:r>
              <a:rPr lang="pt-BR" sz="1600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el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Total </a:t>
            </a:r>
            <a:r>
              <a:rPr lang="pt-BR" sz="1600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Efectivo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(TD) más </a:t>
            </a:r>
            <a:r>
              <a:rPr lang="pt-BR" sz="1600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el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monto anual pagado como Dividendo Relacionado </a:t>
            </a:r>
            <a:r>
              <a:rPr lang="pt-BR" sz="1600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con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la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Participación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Accionaria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del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Profesional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lnSpc>
                <a:spcPct val="110000"/>
              </a:lnSpc>
              <a:spcBef>
                <a:spcPts val="1600"/>
              </a:spcBef>
              <a:spcAft>
                <a:spcPct val="20000"/>
              </a:spcAft>
              <a:buClr>
                <a:srgbClr val="000099"/>
              </a:buClr>
              <a:buSzPct val="120000"/>
              <a:buBlip>
                <a:blip r:embed="rId3"/>
              </a:buBlip>
            </a:pPr>
            <a:endParaRPr lang="pt-BR" sz="1600" dirty="0">
              <a:solidFill>
                <a:srgbClr val="5F5F5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spcBef>
                <a:spcPts val="1600"/>
              </a:spcBef>
              <a:spcAft>
                <a:spcPct val="20000"/>
              </a:spcAft>
              <a:buClr>
                <a:srgbClr val="000099"/>
              </a:buClr>
              <a:buSzPct val="120000"/>
            </a:pPr>
            <a:endParaRPr lang="en-US" sz="1600" dirty="0" smtClean="0">
              <a:solidFill>
                <a:srgbClr val="5F5F5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02840" y="171434"/>
            <a:ext cx="662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Arial" pitchFamily="34" charset="0"/>
              </a:rPr>
              <a:t>Definiciones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Arial" pitchFamily="34" charset="0"/>
              </a:rPr>
              <a:t>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Arial" pitchFamily="34" charset="0"/>
              </a:rPr>
              <a:t>de </a:t>
            </a:r>
            <a:r>
              <a:rPr lang="pt-B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Arial" pitchFamily="34" charset="0"/>
              </a:rPr>
              <a:t>Remuneración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53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5589240"/>
            <a:ext cx="914400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585774" y="1685558"/>
            <a:ext cx="7972452" cy="4860000"/>
          </a:xfrm>
        </p:spPr>
        <p:txBody>
          <a:bodyPr/>
          <a:lstStyle/>
          <a:p>
            <a:pPr algn="just"/>
            <a:r>
              <a:rPr lang="pt-BR" dirty="0"/>
              <a:t>El </a:t>
            </a:r>
            <a:r>
              <a:rPr lang="pt-BR" dirty="0" err="1"/>
              <a:t>proceso</a:t>
            </a:r>
            <a:r>
              <a:rPr lang="pt-BR" dirty="0"/>
              <a:t> de </a:t>
            </a:r>
            <a:r>
              <a:rPr lang="pt-BR" dirty="0" err="1"/>
              <a:t>Investigación</a:t>
            </a:r>
            <a:r>
              <a:rPr lang="pt-BR" dirty="0"/>
              <a:t> parte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situación</a:t>
            </a:r>
            <a:r>
              <a:rPr lang="pt-BR" dirty="0"/>
              <a:t> individual de cada </a:t>
            </a:r>
            <a:r>
              <a:rPr lang="pt-BR" dirty="0" err="1"/>
              <a:t>profesional</a:t>
            </a:r>
            <a:r>
              <a:rPr lang="pt-BR" dirty="0"/>
              <a:t>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información</a:t>
            </a:r>
            <a:r>
              <a:rPr lang="pt-BR" dirty="0"/>
              <a:t> de </a:t>
            </a:r>
            <a:r>
              <a:rPr lang="pt-BR" dirty="0" err="1"/>
              <a:t>remuneración</a:t>
            </a:r>
            <a:r>
              <a:rPr lang="pt-BR" dirty="0"/>
              <a:t>, </a:t>
            </a:r>
            <a:r>
              <a:rPr lang="pt-BR" dirty="0" err="1"/>
              <a:t>asociada</a:t>
            </a:r>
            <a:r>
              <a:rPr lang="pt-BR" dirty="0"/>
              <a:t> a </a:t>
            </a:r>
            <a:r>
              <a:rPr lang="pt-BR" dirty="0" err="1"/>
              <a:t>las</a:t>
            </a:r>
            <a:r>
              <a:rPr lang="pt-BR" dirty="0"/>
              <a:t> </a:t>
            </a:r>
            <a:r>
              <a:rPr lang="pt-BR" dirty="0" err="1"/>
              <a:t>evaluaciones</a:t>
            </a:r>
            <a:r>
              <a:rPr lang="pt-BR" dirty="0"/>
              <a:t> de </a:t>
            </a:r>
            <a:r>
              <a:rPr lang="pt-BR" dirty="0" err="1"/>
              <a:t>puestos</a:t>
            </a:r>
            <a:r>
              <a:rPr lang="pt-BR" dirty="0"/>
              <a:t>, </a:t>
            </a:r>
            <a:r>
              <a:rPr lang="pt-BR" dirty="0" err="1"/>
              <a:t>expresada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Puntos</a:t>
            </a:r>
            <a:r>
              <a:rPr lang="en-US" dirty="0" smtClean="0"/>
              <a:t> </a:t>
            </a:r>
            <a:r>
              <a:rPr lang="en-US" dirty="0" smtClean="0">
                <a:latin typeface="Southern" pitchFamily="2" charset="0"/>
              </a:rPr>
              <a:t>WISDOM</a:t>
            </a:r>
            <a:r>
              <a:rPr lang="en-US" dirty="0" smtClean="0"/>
              <a:t>;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pt-BR" dirty="0"/>
              <a:t>Los </a:t>
            </a:r>
            <a:r>
              <a:rPr lang="pt-BR" dirty="0" err="1"/>
              <a:t>datos</a:t>
            </a:r>
            <a:r>
              <a:rPr lang="pt-BR" dirty="0"/>
              <a:t> se </a:t>
            </a:r>
            <a:r>
              <a:rPr lang="pt-BR" dirty="0" err="1"/>
              <a:t>trazan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ejes</a:t>
            </a:r>
            <a:r>
              <a:rPr lang="pt-BR" dirty="0"/>
              <a:t> cartesianos </a:t>
            </a:r>
            <a:r>
              <a:rPr lang="pt-BR" dirty="0" err="1"/>
              <a:t>coordinados</a:t>
            </a:r>
            <a:r>
              <a:rPr lang="pt-BR" dirty="0"/>
              <a:t> representados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un</a:t>
            </a:r>
            <a:r>
              <a:rPr lang="pt-BR" dirty="0"/>
              <a:t> gráfico: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0"/>
          </p:nvPr>
        </p:nvSpPr>
        <p:spPr>
          <a:xfrm>
            <a:off x="428596" y="1196752"/>
            <a:ext cx="8031836" cy="393689"/>
          </a:xfrm>
        </p:spPr>
        <p:txBody>
          <a:bodyPr/>
          <a:lstStyle/>
          <a:p>
            <a:r>
              <a:rPr lang="pt-BR" i="1" dirty="0" smtClean="0">
                <a:latin typeface="Georgia" pitchFamily="18" charset="0"/>
              </a:rPr>
              <a:t>Método de </a:t>
            </a:r>
            <a:r>
              <a:rPr lang="pt-BR" i="1" dirty="0" err="1" smtClean="0">
                <a:latin typeface="Georgia" pitchFamily="18" charset="0"/>
              </a:rPr>
              <a:t>Construcción</a:t>
            </a:r>
            <a:r>
              <a:rPr lang="pt-BR" i="1" dirty="0" smtClean="0">
                <a:latin typeface="Georgia" pitchFamily="18" charset="0"/>
              </a:rPr>
              <a:t> LTC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7504" y="202966"/>
            <a:ext cx="8031836" cy="428628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Líneas de </a:t>
            </a:r>
            <a:r>
              <a:rPr lang="pt-B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Tendencia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Central (LTC)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7" name="Imagem 6" descr="Recorte de Tel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038" y="3356264"/>
            <a:ext cx="4273550" cy="29384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Seta para a direita 7"/>
          <p:cNvSpPr/>
          <p:nvPr/>
        </p:nvSpPr>
        <p:spPr>
          <a:xfrm>
            <a:off x="993332" y="3528022"/>
            <a:ext cx="1440000" cy="648000"/>
          </a:xfrm>
          <a:prstGeom prst="rightArrow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300" dirty="0">
                <a:solidFill>
                  <a:srgbClr val="5F5F5F"/>
                </a:solidFill>
                <a:latin typeface="Helvetica" pitchFamily="34" charset="0"/>
              </a:rPr>
              <a:t>$ Anualizada</a:t>
            </a:r>
          </a:p>
        </p:txBody>
      </p:sp>
      <p:sp>
        <p:nvSpPr>
          <p:cNvPr id="9" name="Seta para a esquerda 8"/>
          <p:cNvSpPr/>
          <p:nvPr/>
        </p:nvSpPr>
        <p:spPr>
          <a:xfrm flipH="1">
            <a:off x="911286" y="5828287"/>
            <a:ext cx="1728000" cy="612000"/>
          </a:xfrm>
          <a:prstGeom prst="leftArrow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300" dirty="0" err="1" smtClean="0">
                <a:solidFill>
                  <a:srgbClr val="5F5F5F"/>
                </a:solidFill>
                <a:latin typeface="Helvetica" pitchFamily="34" charset="0"/>
              </a:rPr>
              <a:t>Puntos</a:t>
            </a:r>
            <a:r>
              <a:rPr lang="pt-BR" sz="1300" dirty="0" smtClean="0">
                <a:solidFill>
                  <a:srgbClr val="5F5F5F"/>
                </a:solidFill>
                <a:latin typeface="Helvetica" pitchFamily="34" charset="0"/>
              </a:rPr>
              <a:t> </a:t>
            </a:r>
            <a:r>
              <a:rPr lang="pt-BR" sz="1300" dirty="0" smtClean="0">
                <a:solidFill>
                  <a:srgbClr val="5F5F5F"/>
                </a:solidFill>
                <a:latin typeface="Southern" pitchFamily="2" charset="0"/>
              </a:rPr>
              <a:t>WISDOM</a:t>
            </a:r>
            <a:endParaRPr lang="pt-BR" sz="1300" dirty="0">
              <a:solidFill>
                <a:srgbClr val="5F5F5F"/>
              </a:solidFill>
              <a:latin typeface="Southern" pitchFamily="2" charset="0"/>
            </a:endParaRPr>
          </a:p>
        </p:txBody>
      </p:sp>
      <p:sp>
        <p:nvSpPr>
          <p:cNvPr id="10" name="Seta para a esquerda 9"/>
          <p:cNvSpPr/>
          <p:nvPr/>
        </p:nvSpPr>
        <p:spPr>
          <a:xfrm>
            <a:off x="5820061" y="4005837"/>
            <a:ext cx="2232000" cy="648000"/>
          </a:xfrm>
          <a:prstGeom prst="leftArrow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300" dirty="0">
                <a:solidFill>
                  <a:srgbClr val="5F5F5F"/>
                </a:solidFill>
                <a:latin typeface="Helvetica" pitchFamily="34" charset="0"/>
              </a:rPr>
              <a:t>LTC de </a:t>
            </a:r>
            <a:r>
              <a:rPr lang="pt-BR" sz="1300" dirty="0" smtClean="0">
                <a:solidFill>
                  <a:srgbClr val="5F5F5F"/>
                </a:solidFill>
                <a:latin typeface="Helvetica" pitchFamily="34" charset="0"/>
              </a:rPr>
              <a:t>SB, TD e RT</a:t>
            </a:r>
            <a:endParaRPr lang="pt-BR" sz="1300" dirty="0">
              <a:solidFill>
                <a:srgbClr val="5F5F5F"/>
              </a:solidFill>
              <a:latin typeface="Helvetica" pitchFamily="34" charset="0"/>
            </a:endParaRPr>
          </a:p>
        </p:txBody>
      </p:sp>
      <p:sp>
        <p:nvSpPr>
          <p:cNvPr id="11" name="Seta para a direita 10"/>
          <p:cNvSpPr/>
          <p:nvPr/>
        </p:nvSpPr>
        <p:spPr>
          <a:xfrm>
            <a:off x="594847" y="4781312"/>
            <a:ext cx="2880000" cy="1008000"/>
          </a:xfrm>
          <a:prstGeom prst="rightArrow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300" dirty="0">
                <a:solidFill>
                  <a:srgbClr val="5F5F5F"/>
                </a:solidFill>
                <a:latin typeface="Helvetica" pitchFamily="34" charset="0"/>
              </a:rPr>
              <a:t>Mínimos </a:t>
            </a:r>
            <a:r>
              <a:rPr lang="pt-BR" sz="1300" dirty="0" err="1">
                <a:solidFill>
                  <a:srgbClr val="5F5F5F"/>
                </a:solidFill>
                <a:latin typeface="Helvetica" pitchFamily="34" charset="0"/>
              </a:rPr>
              <a:t>Cuadrados</a:t>
            </a:r>
            <a:r>
              <a:rPr lang="pt-BR" sz="1300" dirty="0">
                <a:solidFill>
                  <a:srgbClr val="5F5F5F"/>
                </a:solidFill>
                <a:latin typeface="Helvetica" pitchFamily="34" charset="0"/>
              </a:rPr>
              <a:t>: Busca </a:t>
            </a:r>
            <a:r>
              <a:rPr lang="pt-BR" sz="1300" dirty="0" err="1">
                <a:solidFill>
                  <a:srgbClr val="5F5F5F"/>
                </a:solidFill>
                <a:latin typeface="Helvetica" pitchFamily="34" charset="0"/>
              </a:rPr>
              <a:t>el</a:t>
            </a:r>
            <a:r>
              <a:rPr lang="pt-BR" sz="1300" dirty="0">
                <a:solidFill>
                  <a:srgbClr val="5F5F5F"/>
                </a:solidFill>
                <a:latin typeface="Helvetica" pitchFamily="34" charset="0"/>
              </a:rPr>
              <a:t> </a:t>
            </a:r>
            <a:r>
              <a:rPr lang="pt-BR" sz="1300" dirty="0" err="1">
                <a:solidFill>
                  <a:srgbClr val="5F5F5F"/>
                </a:solidFill>
                <a:latin typeface="Helvetica" pitchFamily="34" charset="0"/>
              </a:rPr>
              <a:t>Mejor</a:t>
            </a:r>
            <a:r>
              <a:rPr lang="pt-BR" sz="1300" dirty="0">
                <a:solidFill>
                  <a:srgbClr val="5F5F5F"/>
                </a:solidFill>
                <a:latin typeface="Helvetica" pitchFamily="34" charset="0"/>
              </a:rPr>
              <a:t> Ajuste para </a:t>
            </a:r>
            <a:r>
              <a:rPr lang="pt-BR" sz="1300" dirty="0" err="1">
                <a:solidFill>
                  <a:srgbClr val="5F5F5F"/>
                </a:solidFill>
                <a:latin typeface="Helvetica" pitchFamily="34" charset="0"/>
              </a:rPr>
              <a:t>la</a:t>
            </a:r>
            <a:r>
              <a:rPr lang="pt-BR" sz="1300" dirty="0">
                <a:solidFill>
                  <a:srgbClr val="5F5F5F"/>
                </a:solidFill>
                <a:latin typeface="Helvetica" pitchFamily="34" charset="0"/>
              </a:rPr>
              <a:t> Línea</a:t>
            </a:r>
          </a:p>
        </p:txBody>
      </p:sp>
      <p:sp>
        <p:nvSpPr>
          <p:cNvPr id="12" name="Seta para a esquerda 11"/>
          <p:cNvSpPr/>
          <p:nvPr/>
        </p:nvSpPr>
        <p:spPr>
          <a:xfrm rot="848811">
            <a:off x="4955823" y="4983224"/>
            <a:ext cx="3600000" cy="972000"/>
          </a:xfrm>
          <a:prstGeom prst="leftArrow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200" dirty="0" smtClean="0">
                <a:solidFill>
                  <a:srgbClr val="5F5F5F"/>
                </a:solidFill>
                <a:latin typeface="Helvetica" pitchFamily="34" charset="0"/>
              </a:rPr>
              <a:t>LTC: </a:t>
            </a:r>
            <a:r>
              <a:rPr lang="pt-BR" sz="1200" dirty="0">
                <a:solidFill>
                  <a:srgbClr val="5F5F5F"/>
                </a:solidFill>
                <a:latin typeface="Helvetica" pitchFamily="34" charset="0"/>
              </a:rPr>
              <a:t>Línea que </a:t>
            </a:r>
            <a:r>
              <a:rPr lang="pt-BR" sz="1200" dirty="0" err="1">
                <a:solidFill>
                  <a:srgbClr val="5F5F5F"/>
                </a:solidFill>
                <a:latin typeface="Helvetica" pitchFamily="34" charset="0"/>
              </a:rPr>
              <a:t>Mejor</a:t>
            </a:r>
            <a:r>
              <a:rPr lang="pt-BR" sz="1200" dirty="0">
                <a:solidFill>
                  <a:srgbClr val="5F5F5F"/>
                </a:solidFill>
                <a:latin typeface="Helvetica" pitchFamily="34" charset="0"/>
              </a:rPr>
              <a:t> </a:t>
            </a:r>
            <a:r>
              <a:rPr lang="pt-BR" sz="1200" dirty="0" err="1">
                <a:solidFill>
                  <a:srgbClr val="5F5F5F"/>
                </a:solidFill>
                <a:latin typeface="Helvetica" pitchFamily="34" charset="0"/>
              </a:rPr>
              <a:t>Refleja</a:t>
            </a:r>
            <a:r>
              <a:rPr lang="pt-BR" sz="1200" dirty="0">
                <a:solidFill>
                  <a:srgbClr val="5F5F5F"/>
                </a:solidFill>
                <a:latin typeface="Helvetica" pitchFamily="34" charset="0"/>
              </a:rPr>
              <a:t> </a:t>
            </a:r>
            <a:r>
              <a:rPr lang="pt-BR" sz="1200" dirty="0" err="1">
                <a:solidFill>
                  <a:srgbClr val="5F5F5F"/>
                </a:solidFill>
                <a:latin typeface="Helvetica" pitchFamily="34" charset="0"/>
              </a:rPr>
              <a:t>la</a:t>
            </a:r>
            <a:r>
              <a:rPr lang="pt-BR" sz="1200" dirty="0">
                <a:solidFill>
                  <a:srgbClr val="5F5F5F"/>
                </a:solidFill>
                <a:latin typeface="Helvetica" pitchFamily="34" charset="0"/>
              </a:rPr>
              <a:t> </a:t>
            </a:r>
            <a:r>
              <a:rPr lang="pt-BR" sz="1200" dirty="0" smtClean="0">
                <a:solidFill>
                  <a:srgbClr val="5F5F5F"/>
                </a:solidFill>
                <a:latin typeface="Helvetica" pitchFamily="34" charset="0"/>
              </a:rPr>
              <a:t> </a:t>
            </a:r>
            <a:r>
              <a:rPr lang="pt-BR" sz="1200" dirty="0" err="1">
                <a:solidFill>
                  <a:srgbClr val="5F5F5F"/>
                </a:solidFill>
                <a:latin typeface="Helvetica" pitchFamily="34" charset="0"/>
              </a:rPr>
              <a:t>Justicia</a:t>
            </a:r>
            <a:r>
              <a:rPr lang="pt-BR" sz="1200" dirty="0">
                <a:solidFill>
                  <a:srgbClr val="5F5F5F"/>
                </a:solidFill>
                <a:latin typeface="Helvetica" pitchFamily="34" charset="0"/>
              </a:rPr>
              <a:t> Interna de </a:t>
            </a:r>
            <a:r>
              <a:rPr lang="pt-BR" sz="1200" dirty="0" err="1">
                <a:solidFill>
                  <a:srgbClr val="5F5F5F"/>
                </a:solidFill>
                <a:latin typeface="Helvetica" pitchFamily="34" charset="0"/>
              </a:rPr>
              <a:t>las</a:t>
            </a:r>
            <a:r>
              <a:rPr lang="pt-BR" sz="1200" dirty="0">
                <a:solidFill>
                  <a:srgbClr val="5F5F5F"/>
                </a:solidFill>
                <a:latin typeface="Helvetica" pitchFamily="34" charset="0"/>
              </a:rPr>
              <a:t> </a:t>
            </a:r>
            <a:r>
              <a:rPr lang="pt-BR" sz="1200" dirty="0" err="1">
                <a:solidFill>
                  <a:srgbClr val="5F5F5F"/>
                </a:solidFill>
                <a:latin typeface="Helvetica" pitchFamily="34" charset="0"/>
              </a:rPr>
              <a:t>Prácticas</a:t>
            </a:r>
            <a:r>
              <a:rPr lang="pt-BR" sz="1200" dirty="0">
                <a:solidFill>
                  <a:srgbClr val="5F5F5F"/>
                </a:solidFill>
                <a:latin typeface="Helvetica" pitchFamily="34" charset="0"/>
              </a:rPr>
              <a:t> de </a:t>
            </a:r>
            <a:r>
              <a:rPr lang="pt-BR" sz="1200" dirty="0" err="1">
                <a:solidFill>
                  <a:srgbClr val="5F5F5F"/>
                </a:solidFill>
                <a:latin typeface="Helvetica" pitchFamily="34" charset="0"/>
              </a:rPr>
              <a:t>la</a:t>
            </a:r>
            <a:r>
              <a:rPr lang="pt-BR" sz="1200" dirty="0">
                <a:solidFill>
                  <a:srgbClr val="5F5F5F"/>
                </a:solidFill>
                <a:latin typeface="Helvetica" pitchFamily="34" charset="0"/>
              </a:rPr>
              <a:t> Empresa</a:t>
            </a:r>
          </a:p>
        </p:txBody>
      </p:sp>
      <p:sp>
        <p:nvSpPr>
          <p:cNvPr id="6" name="Retângulo 5"/>
          <p:cNvSpPr/>
          <p:nvPr/>
        </p:nvSpPr>
        <p:spPr>
          <a:xfrm>
            <a:off x="3851920" y="3403764"/>
            <a:ext cx="1800200" cy="171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327523" y="3422459"/>
            <a:ext cx="28714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/>
              <a:t>Todos </a:t>
            </a:r>
            <a:r>
              <a:rPr lang="pt-BR" sz="1600" dirty="0" err="1"/>
              <a:t>los</a:t>
            </a:r>
            <a:r>
              <a:rPr lang="pt-BR" sz="1600" dirty="0"/>
              <a:t> </a:t>
            </a:r>
            <a:r>
              <a:rPr lang="pt-BR" sz="1600" dirty="0" err="1"/>
              <a:t>Puestos</a:t>
            </a:r>
            <a:r>
              <a:rPr lang="pt-BR" sz="1600" dirty="0"/>
              <a:t> de </a:t>
            </a:r>
            <a:r>
              <a:rPr lang="pt-BR" sz="1600" dirty="0" err="1"/>
              <a:t>la</a:t>
            </a:r>
            <a:r>
              <a:rPr lang="pt-BR" sz="1600" dirty="0"/>
              <a:t> Empresa</a:t>
            </a:r>
          </a:p>
        </p:txBody>
      </p:sp>
    </p:spTree>
    <p:extLst>
      <p:ext uri="{BB962C8B-B14F-4D97-AF65-F5344CB8AC3E}">
        <p14:creationId xmlns:p14="http://schemas.microsoft.com/office/powerpoint/2010/main" val="132487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457200" y="1750063"/>
            <a:ext cx="8147248" cy="1800000"/>
          </a:xfrm>
        </p:spPr>
        <p:txBody>
          <a:bodyPr/>
          <a:lstStyle/>
          <a:p>
            <a:pPr algn="just">
              <a:tabLst>
                <a:tab pos="5295900" algn="l"/>
              </a:tabLst>
            </a:pPr>
            <a:r>
              <a:rPr lang="en-US" dirty="0" smtClean="0"/>
              <a:t>Para </a:t>
            </a:r>
            <a:r>
              <a:rPr lang="en-US" dirty="0" err="1" smtClean="0"/>
              <a:t>construir</a:t>
            </a:r>
            <a:r>
              <a:rPr lang="en-US" dirty="0" smtClean="0"/>
              <a:t> el </a:t>
            </a:r>
            <a:r>
              <a:rPr lang="en-US" cap="small" dirty="0" smtClean="0"/>
              <a:t>Mercado</a:t>
            </a:r>
            <a:r>
              <a:rPr lang="en-US" dirty="0" smtClean="0"/>
              <a:t>,</a:t>
            </a:r>
            <a:r>
              <a:rPr lang="pt-BR" dirty="0" smtClean="0"/>
              <a:t> </a:t>
            </a:r>
            <a:r>
              <a:rPr lang="pt-BR" dirty="0"/>
              <a:t>se aplica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mismo</a:t>
            </a:r>
            <a:r>
              <a:rPr lang="pt-BR" dirty="0"/>
              <a:t> </a:t>
            </a:r>
            <a:r>
              <a:rPr lang="pt-BR" dirty="0" err="1"/>
              <a:t>proceso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tratamiento</a:t>
            </a:r>
            <a:r>
              <a:rPr lang="pt-BR" dirty="0"/>
              <a:t>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información</a:t>
            </a:r>
            <a:r>
              <a:rPr lang="pt-BR" dirty="0"/>
              <a:t> de </a:t>
            </a:r>
            <a:r>
              <a:rPr lang="pt-BR" dirty="0" err="1"/>
              <a:t>las</a:t>
            </a:r>
            <a:r>
              <a:rPr lang="pt-BR" dirty="0"/>
              <a:t> </a:t>
            </a:r>
            <a:r>
              <a:rPr lang="pt-BR" dirty="0" err="1"/>
              <a:t>demás</a:t>
            </a:r>
            <a:r>
              <a:rPr lang="en-US" dirty="0" smtClean="0"/>
              <a:t> </a:t>
            </a:r>
            <a:r>
              <a:rPr lang="en-US" cap="small" dirty="0" err="1" smtClean="0"/>
              <a:t>Oficinas</a:t>
            </a:r>
            <a:r>
              <a:rPr lang="en-US" dirty="0" smtClean="0"/>
              <a:t> </a:t>
            </a:r>
            <a:r>
              <a:rPr lang="pt-BR" dirty="0"/>
              <a:t>que </a:t>
            </a:r>
            <a:r>
              <a:rPr lang="pt-BR" dirty="0" err="1"/>
              <a:t>participan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 smtClean="0"/>
              <a:t>encuesta</a:t>
            </a:r>
            <a:r>
              <a:rPr lang="en-US" dirty="0" smtClean="0"/>
              <a:t>;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pt-BR" dirty="0"/>
              <a:t>Utilizando solo </a:t>
            </a:r>
            <a:r>
              <a:rPr lang="pt-BR" dirty="0" err="1"/>
              <a:t>las</a:t>
            </a:r>
            <a:r>
              <a:rPr lang="en-US" dirty="0" smtClean="0"/>
              <a:t> </a:t>
            </a:r>
            <a:r>
              <a:rPr lang="en-US" cap="small" dirty="0" err="1" smtClean="0"/>
              <a:t>Líneas</a:t>
            </a:r>
            <a:r>
              <a:rPr lang="en-US" cap="small" dirty="0" smtClean="0"/>
              <a:t> de </a:t>
            </a:r>
            <a:r>
              <a:rPr lang="en-US" cap="small" dirty="0" err="1" smtClean="0"/>
              <a:t>Tendencia</a:t>
            </a:r>
            <a:r>
              <a:rPr lang="en-US" cap="small" dirty="0" smtClean="0"/>
              <a:t> </a:t>
            </a:r>
            <a:r>
              <a:rPr lang="en-US" cap="small" dirty="0" err="1" smtClean="0"/>
              <a:t>Centrales</a:t>
            </a:r>
            <a:r>
              <a:rPr lang="en-US" cap="small" dirty="0" smtClean="0"/>
              <a:t> </a:t>
            </a:r>
            <a:r>
              <a:rPr lang="pt-BR" dirty="0"/>
              <a:t>que </a:t>
            </a:r>
            <a:r>
              <a:rPr lang="pt-BR" dirty="0" err="1"/>
              <a:t>representan</a:t>
            </a:r>
            <a:r>
              <a:rPr lang="pt-BR" dirty="0"/>
              <a:t> </a:t>
            </a:r>
            <a:r>
              <a:rPr lang="pt-BR" dirty="0" err="1"/>
              <a:t>las</a:t>
            </a:r>
            <a:r>
              <a:rPr lang="pt-BR" dirty="0"/>
              <a:t> </a:t>
            </a:r>
            <a:r>
              <a:rPr lang="pt-BR" dirty="0" err="1"/>
              <a:t>prácticas</a:t>
            </a:r>
            <a:r>
              <a:rPr lang="pt-BR" dirty="0"/>
              <a:t> de </a:t>
            </a:r>
            <a:r>
              <a:rPr lang="pt-BR" dirty="0" err="1"/>
              <a:t>remuneración</a:t>
            </a:r>
            <a:r>
              <a:rPr lang="pt-BR" dirty="0"/>
              <a:t> de </a:t>
            </a:r>
            <a:r>
              <a:rPr lang="pt-BR" dirty="0" err="1"/>
              <a:t>los</a:t>
            </a:r>
            <a:r>
              <a:rPr lang="pt-BR" dirty="0"/>
              <a:t> participantes, </a:t>
            </a:r>
            <a:r>
              <a:rPr lang="pt-BR" dirty="0" err="1"/>
              <a:t>las</a:t>
            </a:r>
            <a:r>
              <a:rPr lang="pt-BR" dirty="0"/>
              <a:t> estadísticas se </a:t>
            </a:r>
            <a:r>
              <a:rPr lang="pt-BR" dirty="0" err="1"/>
              <a:t>calculan</a:t>
            </a:r>
            <a:r>
              <a:rPr lang="pt-BR" dirty="0"/>
              <a:t> (Mediana, 1er </a:t>
            </a:r>
            <a:r>
              <a:rPr lang="pt-BR" dirty="0" err="1"/>
              <a:t>Cuartil</a:t>
            </a:r>
            <a:r>
              <a:rPr lang="pt-BR" dirty="0"/>
              <a:t>, 3er </a:t>
            </a:r>
            <a:r>
              <a:rPr lang="pt-BR" dirty="0" err="1"/>
              <a:t>Cuartil</a:t>
            </a:r>
            <a:r>
              <a:rPr lang="pt-BR" dirty="0"/>
              <a:t>, etc.) como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gráfico: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0"/>
          </p:nvPr>
        </p:nvSpPr>
        <p:spPr>
          <a:xfrm>
            <a:off x="428596" y="1207815"/>
            <a:ext cx="8031836" cy="393689"/>
          </a:xfrm>
        </p:spPr>
        <p:txBody>
          <a:bodyPr/>
          <a:lstStyle/>
          <a:p>
            <a:r>
              <a:rPr lang="pt-BR" i="1" dirty="0" err="1" smtClean="0">
                <a:latin typeface="Georgia" pitchFamily="18" charset="0"/>
              </a:rPr>
              <a:t>Metodología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7504" y="187200"/>
            <a:ext cx="8031836" cy="428628"/>
          </a:xfrm>
        </p:spPr>
        <p:txBody>
          <a:bodyPr/>
          <a:lstStyle/>
          <a:p>
            <a:r>
              <a:rPr lang="pt-B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Construcción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pt-B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del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Mercado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5" name="Imagem 4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079" y="3550264"/>
            <a:ext cx="4669170" cy="27590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tângulo 5"/>
          <p:cNvSpPr/>
          <p:nvPr/>
        </p:nvSpPr>
        <p:spPr>
          <a:xfrm>
            <a:off x="4139952" y="3550264"/>
            <a:ext cx="1080120" cy="382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909205" y="3481263"/>
            <a:ext cx="16709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Todas </a:t>
            </a:r>
            <a:r>
              <a:rPr lang="pt-BR" sz="1400" dirty="0" err="1"/>
              <a:t>las</a:t>
            </a:r>
            <a:r>
              <a:rPr lang="pt-BR" sz="1400" dirty="0"/>
              <a:t> Posiciones</a:t>
            </a:r>
          </a:p>
        </p:txBody>
      </p:sp>
      <p:sp>
        <p:nvSpPr>
          <p:cNvPr id="8" name="Retângulo 7"/>
          <p:cNvSpPr/>
          <p:nvPr/>
        </p:nvSpPr>
        <p:spPr>
          <a:xfrm>
            <a:off x="4281716" y="3707828"/>
            <a:ext cx="8915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Salario </a:t>
            </a:r>
            <a:r>
              <a:rPr lang="pt-BR" sz="1100" dirty="0" smtClean="0"/>
              <a:t>Base</a:t>
            </a:r>
            <a:endParaRPr lang="pt-BR" sz="1100" dirty="0"/>
          </a:p>
        </p:txBody>
      </p:sp>
      <p:sp>
        <p:nvSpPr>
          <p:cNvPr id="9" name="Retângulo 8"/>
          <p:cNvSpPr/>
          <p:nvPr/>
        </p:nvSpPr>
        <p:spPr>
          <a:xfrm>
            <a:off x="6156176" y="5711232"/>
            <a:ext cx="432048" cy="191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6136519" y="5661248"/>
            <a:ext cx="567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 err="1" smtClean="0"/>
              <a:t>Puntos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71579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0" y="3141080"/>
            <a:ext cx="9144000" cy="1008000"/>
          </a:xfrm>
        </p:spPr>
        <p:txBody>
          <a:bodyPr>
            <a:noAutofit/>
          </a:bodyPr>
          <a:lstStyle/>
          <a:p>
            <a:pPr algn="ctr"/>
            <a:r>
              <a:rPr lang="pt-BR" sz="2800" cap="small" dirty="0" err="1" smtClean="0">
                <a:solidFill>
                  <a:srgbClr val="223A58"/>
                </a:solidFill>
                <a:latin typeface="+mj-lt"/>
              </a:rPr>
              <a:t>Panel</a:t>
            </a:r>
            <a:r>
              <a:rPr lang="pt-BR" sz="2800" cap="small" dirty="0" smtClean="0">
                <a:solidFill>
                  <a:srgbClr val="223A58"/>
                </a:solidFill>
                <a:latin typeface="+mj-lt"/>
              </a:rPr>
              <a:t> General - Oficinas Participantes</a:t>
            </a:r>
            <a:endParaRPr lang="pt-BR" sz="2800" cap="small" dirty="0">
              <a:solidFill>
                <a:srgbClr val="223A5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592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5589240"/>
            <a:ext cx="914400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107504" y="202966"/>
            <a:ext cx="8031836" cy="42862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Panel de 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Participantes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2017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024890"/>
              </p:ext>
            </p:extLst>
          </p:nvPr>
        </p:nvGraphicFramePr>
        <p:xfrm>
          <a:off x="866211" y="1340766"/>
          <a:ext cx="7411578" cy="4596026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25169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73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88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88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95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5037">
                <a:tc gridSpan="5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b="1" dirty="0" err="1" smtClean="0">
                          <a:solidFill>
                            <a:srgbClr val="244061"/>
                          </a:solidFill>
                          <a:effectLst/>
                          <a:latin typeface="AvantGarde Bk BT"/>
                          <a:ea typeface="Calibri"/>
                          <a:cs typeface="Times New Roman"/>
                        </a:rPr>
                        <a:t>Composición</a:t>
                      </a:r>
                      <a:r>
                        <a:rPr lang="pt-BR" sz="1600" b="1" dirty="0" smtClean="0">
                          <a:solidFill>
                            <a:srgbClr val="244061"/>
                          </a:solidFill>
                          <a:effectLst/>
                          <a:latin typeface="AvantGarde Bk B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600" b="1" dirty="0">
                          <a:solidFill>
                            <a:srgbClr val="244061"/>
                          </a:solidFill>
                          <a:effectLst/>
                          <a:latin typeface="AvantGarde Bk BT"/>
                          <a:ea typeface="Calibri"/>
                          <a:cs typeface="Times New Roman"/>
                        </a:rPr>
                        <a:t>Mercados </a:t>
                      </a:r>
                      <a:r>
                        <a:rPr lang="pt-BR" sz="1600" b="1" dirty="0">
                          <a:solidFill>
                            <a:srgbClr val="244061"/>
                          </a:solidFill>
                          <a:effectLst/>
                          <a:latin typeface="Southern"/>
                          <a:ea typeface="Calibri"/>
                          <a:cs typeface="Times New Roman"/>
                        </a:rPr>
                        <a:t>PWR</a:t>
                      </a:r>
                      <a:r>
                        <a:rPr lang="pt-BR" sz="1600" b="1" dirty="0">
                          <a:solidFill>
                            <a:srgbClr val="244061"/>
                          </a:solidFill>
                          <a:effectLst/>
                          <a:latin typeface="AvantGarde Bk B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600" b="1" cap="small" dirty="0" err="1" smtClean="0">
                          <a:solidFill>
                            <a:srgbClr val="244061"/>
                          </a:solidFill>
                          <a:effectLst/>
                          <a:latin typeface="AvantGarde Bk BT"/>
                          <a:ea typeface="Calibri"/>
                          <a:cs typeface="Times New Roman"/>
                        </a:rPr>
                        <a:t>Abogados</a:t>
                      </a:r>
                      <a:r>
                        <a:rPr lang="pt-BR" sz="1600" b="1" cap="small" dirty="0" smtClean="0">
                          <a:solidFill>
                            <a:srgbClr val="244061"/>
                          </a:solidFill>
                          <a:effectLst/>
                          <a:latin typeface="AvantGarde Bk BT"/>
                          <a:ea typeface="Calibri"/>
                          <a:cs typeface="Times New Roman"/>
                        </a:rPr>
                        <a:t>  2017</a:t>
                      </a:r>
                      <a:endParaRPr lang="pt-BR" sz="1600" b="1" dirty="0">
                        <a:solidFill>
                          <a:srgbClr val="244061"/>
                        </a:solidFill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0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3077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933440" algn="r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Times New Roman"/>
                        </a:rPr>
                        <a:t>Consultivo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933440" algn="r"/>
                        </a:tabLs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Times New Roman"/>
                        </a:rPr>
                        <a:t>Escala / </a:t>
                      </a:r>
                      <a:r>
                        <a:rPr lang="pt-BR" sz="1400" b="1" dirty="0" err="1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Times New Roman"/>
                        </a:rPr>
                        <a:t>Volumen</a:t>
                      </a:r>
                      <a:endParaRPr lang="pt-BR" sz="1400" b="1" dirty="0">
                        <a:solidFill>
                          <a:srgbClr val="000000"/>
                        </a:solidFill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933440" algn="r"/>
                        </a:tabLst>
                      </a:pPr>
                      <a:r>
                        <a:rPr lang="pt-BR" sz="1400" b="1" dirty="0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Times New Roman"/>
                        </a:rPr>
                        <a:t>No </a:t>
                      </a: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Times New Roman"/>
                        </a:rPr>
                        <a:t>Jurídico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510" algn="l"/>
                          <a:tab pos="5933440" algn="r"/>
                        </a:tabLst>
                      </a:pPr>
                      <a:r>
                        <a:rPr lang="pt-BR" sz="1400" b="1" dirty="0" err="1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Times New Roman"/>
                        </a:rPr>
                        <a:t>Pasante</a:t>
                      </a:r>
                      <a:endParaRPr lang="pt-BR" sz="1400" b="1" dirty="0">
                        <a:solidFill>
                          <a:srgbClr val="000000"/>
                        </a:solidFill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942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pt-BR" sz="1400" kern="1200">
                          <a:solidFill>
                            <a:schemeClr val="tx1"/>
                          </a:solidFill>
                          <a:effectLst/>
                          <a:latin typeface="AvantGarde Bk BT"/>
                          <a:ea typeface="Calibri"/>
                          <a:cs typeface="Times New Roman"/>
                        </a:rPr>
                        <a:t>Araújo &amp; Policastro Advogados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X</a:t>
                      </a:r>
                      <a:endParaRPr lang="pt-BR" sz="1400" b="1" dirty="0">
                        <a:solidFill>
                          <a:srgbClr val="0D0D0D"/>
                        </a:solidFill>
                        <a:effectLst/>
                        <a:latin typeface="AvantGarde Bk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X</a:t>
                      </a:r>
                      <a:endParaRPr lang="pt-BR" sz="1400" b="1" dirty="0">
                        <a:solidFill>
                          <a:srgbClr val="0D0D0D"/>
                        </a:solidFill>
                        <a:effectLst/>
                        <a:latin typeface="AvantGarde Bk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X</a:t>
                      </a:r>
                      <a:endParaRPr lang="pt-BR" sz="1400" b="1" dirty="0">
                        <a:solidFill>
                          <a:srgbClr val="0D0D0D"/>
                        </a:solidFill>
                        <a:effectLst/>
                        <a:latin typeface="AvantGarde Bk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400" b="0" kern="1200" dirty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pt-BR" sz="1400" b="0" kern="1200" dirty="0" smtClean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X</a:t>
                      </a:r>
                      <a:endParaRPr lang="pt-BR" sz="1400" b="0" kern="1200" dirty="0">
                        <a:solidFill>
                          <a:srgbClr val="0D0D0D"/>
                        </a:solidFill>
                        <a:effectLst/>
                        <a:latin typeface="AvantGarde Bk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942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pt-BR" sz="1400" kern="1200" dirty="0">
                          <a:solidFill>
                            <a:schemeClr val="tx1"/>
                          </a:solidFill>
                          <a:effectLst/>
                          <a:latin typeface="AvantGarde Bk BT"/>
                          <a:ea typeface="Calibri"/>
                          <a:cs typeface="Times New Roman"/>
                        </a:rPr>
                        <a:t>CR </a:t>
                      </a:r>
                      <a:r>
                        <a:rPr lang="pt-BR" sz="1400" kern="1200" dirty="0" err="1">
                          <a:solidFill>
                            <a:schemeClr val="tx1"/>
                          </a:solidFill>
                          <a:effectLst/>
                          <a:latin typeface="AvantGarde Bk BT"/>
                          <a:ea typeface="Calibri"/>
                          <a:cs typeface="Times New Roman"/>
                        </a:rPr>
                        <a:t>Benedet</a:t>
                      </a:r>
                      <a:r>
                        <a:rPr lang="pt-BR" sz="1400" kern="1200" dirty="0">
                          <a:solidFill>
                            <a:schemeClr val="tx1"/>
                          </a:solidFill>
                          <a:effectLst/>
                          <a:latin typeface="AvantGarde Bk BT"/>
                          <a:ea typeface="Calibri"/>
                          <a:cs typeface="Times New Roman"/>
                        </a:rPr>
                        <a:t> Sociedade de Advogados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X</a:t>
                      </a:r>
                      <a:endParaRPr lang="pt-BR" sz="1400" b="1" dirty="0">
                        <a:solidFill>
                          <a:srgbClr val="0D0D0D"/>
                        </a:solidFill>
                        <a:effectLst/>
                        <a:latin typeface="AvantGarde Bk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X</a:t>
                      </a:r>
                      <a:endParaRPr lang="pt-BR" sz="1400" b="1" dirty="0">
                        <a:solidFill>
                          <a:srgbClr val="0D0D0D"/>
                        </a:solidFill>
                        <a:effectLst/>
                        <a:latin typeface="AvantGarde Bk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X</a:t>
                      </a:r>
                      <a:endParaRPr lang="pt-BR" sz="1400" b="1" dirty="0">
                        <a:solidFill>
                          <a:srgbClr val="0D0D0D"/>
                        </a:solidFill>
                        <a:effectLst/>
                        <a:latin typeface="AvantGarde Bk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400" b="0" kern="1200" dirty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711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pt-BR" sz="1400" kern="1200">
                          <a:solidFill>
                            <a:schemeClr val="tx1"/>
                          </a:solidFill>
                          <a:effectLst/>
                          <a:latin typeface="AvantGarde Bk BT"/>
                          <a:ea typeface="Calibri"/>
                          <a:cs typeface="Times New Roman"/>
                        </a:rPr>
                        <a:t>Ferreira &amp; Chagas Advogados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X</a:t>
                      </a:r>
                      <a:endParaRPr lang="pt-BR" sz="1400" b="1" dirty="0">
                        <a:solidFill>
                          <a:srgbClr val="0D0D0D"/>
                        </a:solidFill>
                        <a:effectLst/>
                        <a:latin typeface="AvantGarde Bk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X</a:t>
                      </a:r>
                      <a:endParaRPr lang="pt-BR" sz="1400" b="1" dirty="0">
                        <a:solidFill>
                          <a:srgbClr val="0D0D0D"/>
                        </a:solidFill>
                        <a:effectLst/>
                        <a:latin typeface="AvantGarde Bk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X</a:t>
                      </a:r>
                      <a:endParaRPr lang="pt-BR" sz="1400" b="1" dirty="0">
                        <a:solidFill>
                          <a:srgbClr val="0D0D0D"/>
                        </a:solidFill>
                        <a:effectLst/>
                        <a:latin typeface="AvantGarde Bk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400" b="0" kern="1200" dirty="0" smtClean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X</a:t>
                      </a:r>
                      <a:endParaRPr lang="pt-BR" sz="1400" b="0" kern="1200" dirty="0">
                        <a:solidFill>
                          <a:srgbClr val="0D0D0D"/>
                        </a:solidFill>
                        <a:effectLst/>
                        <a:latin typeface="AvantGarde Bk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942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pt-BR" sz="1400" kern="1200">
                          <a:solidFill>
                            <a:schemeClr val="tx1"/>
                          </a:solidFill>
                          <a:effectLst/>
                          <a:latin typeface="AvantGarde Bk BT"/>
                          <a:ea typeface="Calibri"/>
                          <a:cs typeface="Times New Roman"/>
                        </a:rPr>
                        <a:t>Garé &amp; Ortiz do Amaral Advogados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X</a:t>
                      </a:r>
                      <a:endParaRPr lang="pt-BR" sz="1400" b="1">
                        <a:solidFill>
                          <a:srgbClr val="0D0D0D"/>
                        </a:solidFill>
                        <a:effectLst/>
                        <a:latin typeface="AvantGarde Bk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400" b="1" dirty="0">
                        <a:solidFill>
                          <a:srgbClr val="0D0D0D"/>
                        </a:solidFill>
                        <a:effectLst/>
                        <a:latin typeface="AvantGarde Bk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X</a:t>
                      </a:r>
                      <a:endParaRPr lang="pt-BR" sz="1400" b="1" dirty="0">
                        <a:solidFill>
                          <a:srgbClr val="0D0D0D"/>
                        </a:solidFill>
                        <a:effectLst/>
                        <a:latin typeface="AvantGarde Bk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400" b="0" kern="1200" dirty="0" smtClean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X</a:t>
                      </a:r>
                      <a:endParaRPr lang="pt-BR" sz="1400" b="0" kern="1200" dirty="0">
                        <a:solidFill>
                          <a:srgbClr val="0D0D0D"/>
                        </a:solidFill>
                        <a:effectLst/>
                        <a:latin typeface="AvantGarde Bk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186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pt-BR" sz="1400" kern="1200">
                          <a:solidFill>
                            <a:schemeClr val="tx1"/>
                          </a:solidFill>
                          <a:effectLst/>
                          <a:latin typeface="AvantGarde Bk BT"/>
                          <a:ea typeface="Calibri"/>
                          <a:cs typeface="Times New Roman"/>
                        </a:rPr>
                        <a:t>Juveniz Jr. Rolim Ferraz Advogados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X</a:t>
                      </a:r>
                      <a:endParaRPr lang="pt-BR" sz="1400" b="1">
                        <a:solidFill>
                          <a:srgbClr val="0D0D0D"/>
                        </a:solidFill>
                        <a:effectLst/>
                        <a:latin typeface="AvantGarde Bk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X</a:t>
                      </a:r>
                      <a:endParaRPr lang="pt-BR" sz="1400" b="1" dirty="0">
                        <a:solidFill>
                          <a:srgbClr val="0D0D0D"/>
                        </a:solidFill>
                        <a:effectLst/>
                        <a:latin typeface="AvantGarde Bk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X</a:t>
                      </a:r>
                      <a:endParaRPr lang="pt-BR" sz="1400" b="1" dirty="0">
                        <a:solidFill>
                          <a:srgbClr val="0D0D0D"/>
                        </a:solidFill>
                        <a:effectLst/>
                        <a:latin typeface="AvantGarde Bk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400" b="0" kern="1200" dirty="0" smtClean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X</a:t>
                      </a:r>
                      <a:endParaRPr lang="pt-BR" sz="1400" b="0" kern="1200" dirty="0">
                        <a:solidFill>
                          <a:srgbClr val="0D0D0D"/>
                        </a:solidFill>
                        <a:effectLst/>
                        <a:latin typeface="AvantGarde Bk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711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pt-BR" sz="1400" kern="1200">
                          <a:solidFill>
                            <a:schemeClr val="tx1"/>
                          </a:solidFill>
                          <a:effectLst/>
                          <a:latin typeface="AvantGarde Bk BT"/>
                          <a:ea typeface="Calibri"/>
                          <a:cs typeface="Times New Roman"/>
                        </a:rPr>
                        <a:t>L.O. Baptista Advogados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X</a:t>
                      </a:r>
                      <a:endParaRPr lang="pt-BR" sz="1400" b="1">
                        <a:solidFill>
                          <a:srgbClr val="0D0D0D"/>
                        </a:solidFill>
                        <a:effectLst/>
                        <a:latin typeface="AvantGarde Bk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X</a:t>
                      </a:r>
                      <a:endParaRPr lang="pt-BR" sz="1400" b="1" dirty="0">
                        <a:solidFill>
                          <a:srgbClr val="0D0D0D"/>
                        </a:solidFill>
                        <a:effectLst/>
                        <a:latin typeface="AvantGarde Bk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X</a:t>
                      </a:r>
                      <a:endParaRPr lang="pt-BR" sz="1400" b="1" dirty="0">
                        <a:solidFill>
                          <a:srgbClr val="0D0D0D"/>
                        </a:solidFill>
                        <a:effectLst/>
                        <a:latin typeface="AvantGarde Bk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400" b="0" kern="1200" dirty="0" smtClean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X</a:t>
                      </a:r>
                      <a:endParaRPr lang="pt-BR" sz="1400" b="0" kern="1200" dirty="0">
                        <a:solidFill>
                          <a:srgbClr val="0D0D0D"/>
                        </a:solidFill>
                        <a:effectLst/>
                        <a:latin typeface="AvantGarde Bk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942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pt-BR" sz="1400" kern="1200" dirty="0">
                          <a:solidFill>
                            <a:schemeClr val="tx1"/>
                          </a:solidFill>
                          <a:effectLst/>
                          <a:latin typeface="AvantGarde Bk BT"/>
                          <a:ea typeface="Calibri"/>
                          <a:cs typeface="Times New Roman"/>
                        </a:rPr>
                        <a:t>LBCA - Lee, Brock e Camargo Advogados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X</a:t>
                      </a:r>
                      <a:endParaRPr lang="pt-BR" sz="1400" b="1">
                        <a:solidFill>
                          <a:srgbClr val="0D0D0D"/>
                        </a:solidFill>
                        <a:effectLst/>
                        <a:latin typeface="AvantGarde Bk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X</a:t>
                      </a:r>
                      <a:endParaRPr lang="pt-BR" sz="1400" b="1">
                        <a:solidFill>
                          <a:srgbClr val="0D0D0D"/>
                        </a:solidFill>
                        <a:effectLst/>
                        <a:latin typeface="AvantGarde Bk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X</a:t>
                      </a:r>
                      <a:endParaRPr lang="pt-BR" sz="1400" b="1" dirty="0">
                        <a:solidFill>
                          <a:srgbClr val="0D0D0D"/>
                        </a:solidFill>
                        <a:effectLst/>
                        <a:latin typeface="AvantGarde Bk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400" b="0" kern="1200" dirty="0" smtClean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X</a:t>
                      </a:r>
                      <a:endParaRPr lang="pt-BR" sz="1400" b="0" kern="1200" dirty="0">
                        <a:solidFill>
                          <a:srgbClr val="0D0D0D"/>
                        </a:solidFill>
                        <a:effectLst/>
                        <a:latin typeface="AvantGarde Bk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711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effectLst/>
                          <a:latin typeface="AvantGarde Bk BT"/>
                          <a:ea typeface="Calibri"/>
                          <a:cs typeface="Times New Roman"/>
                        </a:rPr>
                        <a:t>Wfaria Advogados</a:t>
                      </a:r>
                      <a:endParaRPr lang="pt-BR" sz="1400" kern="1200" dirty="0">
                        <a:solidFill>
                          <a:schemeClr val="tx1"/>
                        </a:solidFill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X</a:t>
                      </a:r>
                      <a:endParaRPr lang="pt-BR" sz="1400" b="1">
                        <a:solidFill>
                          <a:srgbClr val="0D0D0D"/>
                        </a:solidFill>
                        <a:effectLst/>
                        <a:latin typeface="AvantGarde Bk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X</a:t>
                      </a:r>
                      <a:endParaRPr lang="pt-BR" sz="1400" b="1">
                        <a:solidFill>
                          <a:srgbClr val="0D0D0D"/>
                        </a:solidFill>
                        <a:effectLst/>
                        <a:latin typeface="AvantGarde Bk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X</a:t>
                      </a:r>
                      <a:endParaRPr lang="pt-BR" sz="1400" b="1">
                        <a:solidFill>
                          <a:srgbClr val="0D0D0D"/>
                        </a:solidFill>
                        <a:effectLst/>
                        <a:latin typeface="AvantGarde Bk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pt-BR" sz="1400" b="0" kern="1200" dirty="0">
                        <a:solidFill>
                          <a:srgbClr val="0D0D0D"/>
                        </a:solidFill>
                        <a:effectLst/>
                        <a:latin typeface="AvantGarde Bk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32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827584" y="3044552"/>
            <a:ext cx="7128792" cy="816496"/>
          </a:xfrm>
        </p:spPr>
        <p:txBody>
          <a:bodyPr>
            <a:noAutofit/>
          </a:bodyPr>
          <a:lstStyle/>
          <a:p>
            <a:pPr algn="ctr"/>
            <a:r>
              <a:rPr lang="pt-BR" sz="2800" cap="small" dirty="0" err="1" smtClean="0">
                <a:solidFill>
                  <a:srgbClr val="223A58"/>
                </a:solidFill>
              </a:rPr>
              <a:t>Panel</a:t>
            </a:r>
            <a:r>
              <a:rPr lang="pt-BR" sz="2800" cap="small" dirty="0" smtClean="0">
                <a:solidFill>
                  <a:srgbClr val="223A58"/>
                </a:solidFill>
              </a:rPr>
              <a:t> General - Perfil de </a:t>
            </a:r>
            <a:r>
              <a:rPr lang="pt-BR" sz="2800" cap="small" dirty="0" err="1" smtClean="0">
                <a:solidFill>
                  <a:srgbClr val="223A58"/>
                </a:solidFill>
              </a:rPr>
              <a:t>los</a:t>
            </a:r>
            <a:r>
              <a:rPr lang="pt-BR" sz="2800" cap="small" dirty="0" smtClean="0">
                <a:solidFill>
                  <a:srgbClr val="223A58"/>
                </a:solidFill>
              </a:rPr>
              <a:t> Participantes</a:t>
            </a:r>
            <a:endParaRPr lang="pt-BR" sz="2800" cap="small" dirty="0">
              <a:solidFill>
                <a:srgbClr val="223A5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59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4" y="1138094"/>
            <a:ext cx="5040560" cy="541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Texto 2"/>
          <p:cNvSpPr>
            <a:spLocks noGrp="1"/>
          </p:cNvSpPr>
          <p:nvPr>
            <p:ph type="body" idx="10"/>
          </p:nvPr>
        </p:nvSpPr>
        <p:spPr>
          <a:xfrm>
            <a:off x="428596" y="1091095"/>
            <a:ext cx="8031836" cy="393689"/>
          </a:xfrm>
        </p:spPr>
        <p:txBody>
          <a:bodyPr/>
          <a:lstStyle/>
          <a:p>
            <a:r>
              <a:rPr lang="pt-BR" i="1" dirty="0" smtClean="0">
                <a:latin typeface="Georgia" pitchFamily="18" charset="0"/>
              </a:rPr>
              <a:t>Sede y Áreas de </a:t>
            </a:r>
            <a:r>
              <a:rPr lang="pt-BR" i="1" dirty="0" err="1" smtClean="0">
                <a:latin typeface="Georgia" pitchFamily="18" charset="0"/>
              </a:rPr>
              <a:t>Actuación</a:t>
            </a:r>
            <a:endParaRPr lang="pt-BR" i="1" dirty="0">
              <a:latin typeface="Georgia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7504" y="204406"/>
            <a:ext cx="8031836" cy="428628"/>
          </a:xfrm>
        </p:spPr>
        <p:txBody>
          <a:bodyPr>
            <a:noAutofit/>
          </a:bodyPr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Perfil de </a:t>
            </a:r>
            <a:r>
              <a:rPr lang="pt-B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las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Oficinas</a:t>
            </a:r>
            <a:endParaRPr 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2" name="Estrela de 4 pontas 21"/>
          <p:cNvSpPr/>
          <p:nvPr/>
        </p:nvSpPr>
        <p:spPr>
          <a:xfrm>
            <a:off x="3055059" y="5197533"/>
            <a:ext cx="216024" cy="216024"/>
          </a:xfrm>
          <a:prstGeom prst="star4">
            <a:avLst/>
          </a:prstGeom>
          <a:solidFill>
            <a:srgbClr val="FFD347"/>
          </a:solidFill>
          <a:ln w="63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strela de 4 pontas 25"/>
          <p:cNvSpPr/>
          <p:nvPr/>
        </p:nvSpPr>
        <p:spPr>
          <a:xfrm>
            <a:off x="3618965" y="5098631"/>
            <a:ext cx="216024" cy="216024"/>
          </a:xfrm>
          <a:prstGeom prst="star4">
            <a:avLst/>
          </a:prstGeom>
          <a:solidFill>
            <a:srgbClr val="92D050"/>
          </a:solidFill>
          <a:ln w="63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strela de 4 pontas 26"/>
          <p:cNvSpPr/>
          <p:nvPr/>
        </p:nvSpPr>
        <p:spPr>
          <a:xfrm>
            <a:off x="2915816" y="5661248"/>
            <a:ext cx="216024" cy="216024"/>
          </a:xfrm>
          <a:prstGeom prst="star4">
            <a:avLst/>
          </a:prstGeom>
          <a:solidFill>
            <a:srgbClr val="0070C0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strela de 4 pontas 27"/>
          <p:cNvSpPr/>
          <p:nvPr/>
        </p:nvSpPr>
        <p:spPr>
          <a:xfrm>
            <a:off x="3834989" y="4850940"/>
            <a:ext cx="216024" cy="216024"/>
          </a:xfrm>
          <a:prstGeom prst="star4">
            <a:avLst/>
          </a:prstGeom>
          <a:solidFill>
            <a:srgbClr val="0070C0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strela de 4 pontas 28"/>
          <p:cNvSpPr/>
          <p:nvPr/>
        </p:nvSpPr>
        <p:spPr>
          <a:xfrm>
            <a:off x="2940550" y="4221088"/>
            <a:ext cx="216024" cy="216024"/>
          </a:xfrm>
          <a:prstGeom prst="star4">
            <a:avLst/>
          </a:prstGeom>
          <a:solidFill>
            <a:srgbClr val="0070C0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strela de 4 pontas 29"/>
          <p:cNvSpPr/>
          <p:nvPr/>
        </p:nvSpPr>
        <p:spPr>
          <a:xfrm>
            <a:off x="2614373" y="5924544"/>
            <a:ext cx="216024" cy="216024"/>
          </a:xfrm>
          <a:prstGeom prst="star4">
            <a:avLst/>
          </a:prstGeom>
          <a:solidFill>
            <a:srgbClr val="0070C0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strela de 4 pontas 30"/>
          <p:cNvSpPr/>
          <p:nvPr/>
        </p:nvSpPr>
        <p:spPr>
          <a:xfrm>
            <a:off x="4499121" y="3567520"/>
            <a:ext cx="216024" cy="216024"/>
          </a:xfrm>
          <a:prstGeom prst="star4">
            <a:avLst/>
          </a:prstGeom>
          <a:solidFill>
            <a:srgbClr val="0070C0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Estrela de 4 pontas 31"/>
          <p:cNvSpPr/>
          <p:nvPr/>
        </p:nvSpPr>
        <p:spPr>
          <a:xfrm>
            <a:off x="2771800" y="5359769"/>
            <a:ext cx="216024" cy="216024"/>
          </a:xfrm>
          <a:prstGeom prst="star4">
            <a:avLst/>
          </a:prstGeom>
          <a:solidFill>
            <a:srgbClr val="0070C0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trela de 4 pontas 32"/>
          <p:cNvSpPr/>
          <p:nvPr/>
        </p:nvSpPr>
        <p:spPr>
          <a:xfrm>
            <a:off x="4051013" y="4005064"/>
            <a:ext cx="216024" cy="216024"/>
          </a:xfrm>
          <a:prstGeom prst="star4">
            <a:avLst/>
          </a:prstGeom>
          <a:solidFill>
            <a:srgbClr val="0070C0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Estrela de 4 pontas 33"/>
          <p:cNvSpPr/>
          <p:nvPr/>
        </p:nvSpPr>
        <p:spPr>
          <a:xfrm>
            <a:off x="3455876" y="4742928"/>
            <a:ext cx="216024" cy="216024"/>
          </a:xfrm>
          <a:prstGeom prst="star4">
            <a:avLst/>
          </a:prstGeom>
          <a:solidFill>
            <a:srgbClr val="0070C0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/>
          <p:cNvSpPr/>
          <p:nvPr/>
        </p:nvSpPr>
        <p:spPr>
          <a:xfrm>
            <a:off x="5364088" y="2780928"/>
            <a:ext cx="3744416" cy="894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10000"/>
              </a:lnSpc>
              <a:spcBef>
                <a:spcPts val="1600"/>
              </a:spcBef>
              <a:spcAft>
                <a:spcPct val="20000"/>
              </a:spcAft>
              <a:buClr>
                <a:srgbClr val="000099"/>
              </a:buClr>
              <a:buSzPct val="120000"/>
            </a:pPr>
            <a:r>
              <a:rPr lang="pt-BR" b="1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100,0%: </a:t>
            </a:r>
            <a:r>
              <a:rPr lang="pt-BR" sz="1400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São </a:t>
            </a:r>
            <a:r>
              <a:rPr lang="pt-BR" sz="14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Paulo </a:t>
            </a:r>
            <a:endParaRPr lang="pt-BR" sz="1600" dirty="0" smtClean="0">
              <a:solidFill>
                <a:srgbClr val="5F5F5F"/>
              </a:solidFill>
              <a:latin typeface="Arial" pitchFamily="34" charset="0"/>
              <a:cs typeface="Arial" pitchFamily="34" charset="0"/>
            </a:endParaRPr>
          </a:p>
          <a:p>
            <a:pPr lvl="0" algn="just" fontAlgn="base">
              <a:lnSpc>
                <a:spcPct val="110000"/>
              </a:lnSpc>
              <a:spcBef>
                <a:spcPts val="1600"/>
              </a:spcBef>
              <a:spcAft>
                <a:spcPct val="20000"/>
              </a:spcAft>
              <a:buClr>
                <a:srgbClr val="000099"/>
              </a:buClr>
              <a:buSzPct val="120000"/>
            </a:pPr>
            <a:r>
              <a:rPr lang="pt-BR" sz="1400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1400" dirty="0">
              <a:solidFill>
                <a:srgbClr val="5F5F5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Estrela de 4 pontas 35"/>
          <p:cNvSpPr/>
          <p:nvPr/>
        </p:nvSpPr>
        <p:spPr>
          <a:xfrm>
            <a:off x="5148064" y="2852148"/>
            <a:ext cx="216024" cy="216024"/>
          </a:xfrm>
          <a:prstGeom prst="star4">
            <a:avLst/>
          </a:prstGeom>
          <a:solidFill>
            <a:srgbClr val="FFD347"/>
          </a:solidFill>
          <a:ln w="63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Estrela de 4 pontas 36"/>
          <p:cNvSpPr/>
          <p:nvPr/>
        </p:nvSpPr>
        <p:spPr>
          <a:xfrm>
            <a:off x="5148064" y="3447759"/>
            <a:ext cx="216024" cy="216024"/>
          </a:xfrm>
          <a:prstGeom prst="star4">
            <a:avLst/>
          </a:prstGeom>
          <a:solidFill>
            <a:srgbClr val="92D050"/>
          </a:solidFill>
          <a:ln w="63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Estrela de 4 pontas 38"/>
          <p:cNvSpPr/>
          <p:nvPr/>
        </p:nvSpPr>
        <p:spPr>
          <a:xfrm>
            <a:off x="5148064" y="4004587"/>
            <a:ext cx="216024" cy="216024"/>
          </a:xfrm>
          <a:prstGeom prst="star4">
            <a:avLst/>
          </a:prstGeom>
          <a:solidFill>
            <a:srgbClr val="0070C0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 40"/>
          <p:cNvSpPr/>
          <p:nvPr/>
        </p:nvSpPr>
        <p:spPr>
          <a:xfrm>
            <a:off x="5364088" y="3407315"/>
            <a:ext cx="3744416" cy="373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10000"/>
              </a:lnSpc>
              <a:spcBef>
                <a:spcPts val="1600"/>
              </a:spcBef>
              <a:spcAft>
                <a:spcPct val="20000"/>
              </a:spcAft>
              <a:buClr>
                <a:srgbClr val="000099"/>
              </a:buClr>
              <a:buSzPct val="120000"/>
            </a:pPr>
            <a:r>
              <a:rPr lang="pt-BR" b="1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25,0%: </a:t>
            </a:r>
            <a:r>
              <a:rPr lang="pt-BR" sz="1400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Rio </a:t>
            </a:r>
            <a:r>
              <a:rPr lang="pt-BR" sz="14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de Janeiro </a:t>
            </a:r>
            <a:endParaRPr lang="pt-BR" sz="1600" dirty="0" smtClean="0">
              <a:solidFill>
                <a:srgbClr val="5F5F5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5364088" y="3933056"/>
            <a:ext cx="3494192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10000"/>
              </a:lnSpc>
              <a:spcBef>
                <a:spcPts val="1600"/>
              </a:spcBef>
              <a:spcAft>
                <a:spcPct val="20000"/>
              </a:spcAft>
              <a:buClr>
                <a:srgbClr val="000099"/>
              </a:buClr>
              <a:buSzPct val="120000"/>
            </a:pPr>
            <a:r>
              <a:rPr lang="pt-BR" b="1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12,5%: </a:t>
            </a:r>
            <a:r>
              <a:rPr lang="pt-BR" sz="14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Espírito </a:t>
            </a:r>
            <a:r>
              <a:rPr lang="pt-BR" sz="1400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Santo, Minas Gerais, DF</a:t>
            </a:r>
            <a:r>
              <a:rPr lang="pt-BR" sz="14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t-BR" sz="1400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Bahia, Pernambuco, Paraná, Santa Catarina e Rio Grande do Sul.</a:t>
            </a:r>
            <a:endParaRPr lang="pt-BR" sz="1400" dirty="0">
              <a:solidFill>
                <a:srgbClr val="5F5F5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47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 animBg="1"/>
      <p:bldP spid="37" grpId="0" animBg="1"/>
      <p:bldP spid="39" grpId="0" animBg="1"/>
      <p:bldP spid="41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363272" cy="4257692"/>
          </a:xfrm>
        </p:spPr>
        <p:txBody>
          <a:bodyPr/>
          <a:lstStyle/>
          <a:p>
            <a:r>
              <a:rPr lang="pt-BR" dirty="0" smtClean="0"/>
              <a:t>Todas </a:t>
            </a:r>
            <a:r>
              <a:rPr lang="pt-BR" dirty="0" err="1" smtClean="0"/>
              <a:t>las</a:t>
            </a:r>
            <a:r>
              <a:rPr lang="pt-BR" dirty="0" smtClean="0"/>
              <a:t> </a:t>
            </a:r>
            <a:r>
              <a:rPr lang="pt-BR" cap="small" dirty="0" smtClean="0"/>
              <a:t>Oficinas</a:t>
            </a:r>
            <a:r>
              <a:rPr lang="pt-BR" dirty="0" smtClean="0"/>
              <a:t> </a:t>
            </a:r>
            <a:r>
              <a:rPr lang="pt-BR" dirty="0" err="1"/>
              <a:t>tienen</a:t>
            </a:r>
            <a:r>
              <a:rPr lang="pt-BR" dirty="0"/>
              <a:t> </a:t>
            </a:r>
            <a:r>
              <a:rPr lang="pt-BR" dirty="0" err="1"/>
              <a:t>origen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capital nacional y no </a:t>
            </a:r>
            <a:r>
              <a:rPr lang="pt-BR" dirty="0" err="1"/>
              <a:t>existen</a:t>
            </a:r>
            <a:r>
              <a:rPr lang="pt-BR" dirty="0"/>
              <a:t> casos de </a:t>
            </a:r>
            <a:r>
              <a:rPr lang="pt-BR" dirty="0" err="1"/>
              <a:t>asociación</a:t>
            </a:r>
            <a:r>
              <a:rPr lang="pt-BR" dirty="0"/>
              <a:t> </a:t>
            </a:r>
            <a:r>
              <a:rPr lang="pt-BR" dirty="0" err="1"/>
              <a:t>con</a:t>
            </a:r>
            <a:r>
              <a:rPr lang="pt-BR" dirty="0" smtClean="0"/>
              <a:t> Oficinas </a:t>
            </a:r>
            <a:r>
              <a:rPr lang="pt-BR" cap="small" dirty="0" err="1" smtClean="0"/>
              <a:t>Internacionales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err="1"/>
              <a:t>Distribución</a:t>
            </a:r>
            <a:r>
              <a:rPr lang="pt-BR" dirty="0"/>
              <a:t> por área de </a:t>
            </a:r>
            <a:r>
              <a:rPr lang="pt-BR" dirty="0" err="1"/>
              <a:t>actuación</a:t>
            </a:r>
            <a:r>
              <a:rPr lang="pt-BR" dirty="0"/>
              <a:t>:</a:t>
            </a:r>
            <a:endParaRPr lang="pt-BR" sz="1600" dirty="0" smtClean="0"/>
          </a:p>
          <a:p>
            <a:pPr lvl="1"/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0"/>
          </p:nvPr>
        </p:nvSpPr>
        <p:spPr>
          <a:xfrm>
            <a:off x="428596" y="1091095"/>
            <a:ext cx="8031836" cy="393689"/>
          </a:xfrm>
        </p:spPr>
        <p:txBody>
          <a:bodyPr/>
          <a:lstStyle/>
          <a:p>
            <a:r>
              <a:rPr lang="pt-BR" i="1" dirty="0">
                <a:latin typeface="Georgia" pitchFamily="18" charset="0"/>
              </a:rPr>
              <a:t>Sede y Áreas de </a:t>
            </a:r>
            <a:r>
              <a:rPr lang="pt-BR" i="1" dirty="0" err="1">
                <a:latin typeface="Georgia" pitchFamily="18" charset="0"/>
              </a:rPr>
              <a:t>Actuación</a:t>
            </a:r>
            <a:endParaRPr lang="pt-BR" i="1" dirty="0">
              <a:latin typeface="Georgia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7504" y="204406"/>
            <a:ext cx="8031836" cy="428628"/>
          </a:xfrm>
        </p:spPr>
        <p:txBody>
          <a:bodyPr>
            <a:noAutofit/>
          </a:bodyPr>
          <a:lstStyle/>
          <a:p>
            <a:r>
              <a:rPr lang="pt-BR" dirty="0">
                <a:latin typeface="Arial Rounded MT Bold" pitchFamily="34" charset="0"/>
              </a:rPr>
              <a:t>Perfil de </a:t>
            </a:r>
            <a:r>
              <a:rPr lang="pt-BR" dirty="0" err="1">
                <a:latin typeface="Arial Rounded MT Bold" pitchFamily="34" charset="0"/>
              </a:rPr>
              <a:t>las</a:t>
            </a:r>
            <a:r>
              <a:rPr lang="pt-BR" dirty="0">
                <a:latin typeface="Arial Rounded MT Bold" pitchFamily="34" charset="0"/>
              </a:rPr>
              <a:t> Oficinas</a:t>
            </a:r>
            <a:endParaRPr lang="pt-BR" cap="small" dirty="0">
              <a:latin typeface="Arial Rounded MT Bold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5839378"/>
              </p:ext>
            </p:extLst>
          </p:nvPr>
        </p:nvGraphicFramePr>
        <p:xfrm>
          <a:off x="899592" y="2924944"/>
          <a:ext cx="705678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4033112" y="5949280"/>
            <a:ext cx="7521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Experto</a:t>
            </a:r>
          </a:p>
        </p:txBody>
      </p:sp>
      <p:sp>
        <p:nvSpPr>
          <p:cNvPr id="7" name="Retângulo 6"/>
          <p:cNvSpPr/>
          <p:nvPr/>
        </p:nvSpPr>
        <p:spPr>
          <a:xfrm>
            <a:off x="6111464" y="5928771"/>
            <a:ext cx="8723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err="1"/>
              <a:t>Amplitud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95364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Graphic spid="6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3"/>
          <p:cNvSpPr>
            <a:spLocks noGrp="1"/>
          </p:cNvSpPr>
          <p:nvPr>
            <p:ph type="title"/>
          </p:nvPr>
        </p:nvSpPr>
        <p:spPr>
          <a:xfrm>
            <a:off x="107504" y="204406"/>
            <a:ext cx="8031836" cy="428628"/>
          </a:xfrm>
        </p:spPr>
        <p:txBody>
          <a:bodyPr>
            <a:noAutofit/>
          </a:bodyPr>
          <a:lstStyle/>
          <a:p>
            <a:r>
              <a:rPr lang="pt-BR" cap="small" dirty="0">
                <a:latin typeface="Arial Rounded MT Bold" pitchFamily="34" charset="0"/>
              </a:rPr>
              <a:t>Perfil </a:t>
            </a:r>
            <a:r>
              <a:rPr lang="pt-BR" cap="small" dirty="0" smtClean="0">
                <a:latin typeface="Arial Rounded MT Bold" pitchFamily="34" charset="0"/>
              </a:rPr>
              <a:t>de </a:t>
            </a:r>
            <a:r>
              <a:rPr lang="pt-BR" cap="small" dirty="0" err="1" smtClean="0">
                <a:latin typeface="Arial Rounded MT Bold" pitchFamily="34" charset="0"/>
              </a:rPr>
              <a:t>las</a:t>
            </a:r>
            <a:r>
              <a:rPr lang="pt-BR" cap="small" dirty="0" smtClean="0">
                <a:latin typeface="Arial Rounded MT Bold" pitchFamily="34" charset="0"/>
              </a:rPr>
              <a:t> Oficinas</a:t>
            </a:r>
            <a:endParaRPr lang="pt-BR" cap="small" dirty="0">
              <a:latin typeface="Arial Rounded MT Bold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9074208"/>
              </p:ext>
            </p:extLst>
          </p:nvPr>
        </p:nvGraphicFramePr>
        <p:xfrm>
          <a:off x="611560" y="1484784"/>
          <a:ext cx="79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tângulo 1"/>
          <p:cNvSpPr/>
          <p:nvPr/>
        </p:nvSpPr>
        <p:spPr>
          <a:xfrm rot="16200000">
            <a:off x="778800" y="4250404"/>
            <a:ext cx="7425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Laboral</a:t>
            </a:r>
          </a:p>
        </p:txBody>
      </p:sp>
      <p:sp>
        <p:nvSpPr>
          <p:cNvPr id="3" name="Retângulo 2"/>
          <p:cNvSpPr/>
          <p:nvPr/>
        </p:nvSpPr>
        <p:spPr>
          <a:xfrm rot="16200000">
            <a:off x="1428061" y="4222415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Civil</a:t>
            </a:r>
          </a:p>
        </p:txBody>
      </p:sp>
      <p:sp>
        <p:nvSpPr>
          <p:cNvPr id="6" name="Retângulo 5"/>
          <p:cNvSpPr/>
          <p:nvPr/>
        </p:nvSpPr>
        <p:spPr>
          <a:xfrm rot="16200000">
            <a:off x="1672634" y="4404292"/>
            <a:ext cx="10727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Consumidor</a:t>
            </a:r>
          </a:p>
        </p:txBody>
      </p:sp>
      <p:sp>
        <p:nvSpPr>
          <p:cNvPr id="7" name="Retângulo 6"/>
          <p:cNvSpPr/>
          <p:nvPr/>
        </p:nvSpPr>
        <p:spPr>
          <a:xfrm rot="16200000">
            <a:off x="2321307" y="4349699"/>
            <a:ext cx="8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err="1"/>
              <a:t>Impuesto</a:t>
            </a:r>
            <a:endParaRPr lang="pt-BR" sz="1400" dirty="0"/>
          </a:p>
        </p:txBody>
      </p:sp>
      <p:sp>
        <p:nvSpPr>
          <p:cNvPr id="8" name="Retângulo 7"/>
          <p:cNvSpPr/>
          <p:nvPr/>
        </p:nvSpPr>
        <p:spPr>
          <a:xfrm rot="16200000">
            <a:off x="2365480" y="4841661"/>
            <a:ext cx="18277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Contratos </a:t>
            </a:r>
            <a:r>
              <a:rPr lang="pt-BR" sz="1400" dirty="0" err="1"/>
              <a:t>Comerciales</a:t>
            </a:r>
            <a:endParaRPr lang="pt-BR" sz="1400" dirty="0"/>
          </a:p>
        </p:txBody>
      </p:sp>
      <p:sp>
        <p:nvSpPr>
          <p:cNvPr id="9" name="Retângulo 8"/>
          <p:cNvSpPr/>
          <p:nvPr/>
        </p:nvSpPr>
        <p:spPr>
          <a:xfrm rot="16200000">
            <a:off x="2779035" y="4977298"/>
            <a:ext cx="2023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Fusiones y </a:t>
            </a:r>
            <a:r>
              <a:rPr lang="pt-BR" sz="1400" dirty="0" err="1"/>
              <a:t>Adquisiciones</a:t>
            </a:r>
            <a:endParaRPr lang="pt-BR" sz="1400" dirty="0"/>
          </a:p>
        </p:txBody>
      </p:sp>
      <p:sp>
        <p:nvSpPr>
          <p:cNvPr id="10" name="Retângulo 9"/>
          <p:cNvSpPr/>
          <p:nvPr/>
        </p:nvSpPr>
        <p:spPr>
          <a:xfrm rot="16200000">
            <a:off x="3863680" y="4459864"/>
            <a:ext cx="933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Regulador</a:t>
            </a:r>
          </a:p>
        </p:txBody>
      </p:sp>
      <p:sp>
        <p:nvSpPr>
          <p:cNvPr id="11" name="Retângulo 10"/>
          <p:cNvSpPr/>
          <p:nvPr/>
        </p:nvSpPr>
        <p:spPr>
          <a:xfrm rot="16200000">
            <a:off x="4289717" y="4508392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Competitivo</a:t>
            </a:r>
          </a:p>
        </p:txBody>
      </p:sp>
      <p:sp>
        <p:nvSpPr>
          <p:cNvPr id="13" name="Retângulo 12"/>
          <p:cNvSpPr/>
          <p:nvPr/>
        </p:nvSpPr>
        <p:spPr>
          <a:xfrm rot="16200000">
            <a:off x="4542093" y="4726374"/>
            <a:ext cx="1636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Mercado </a:t>
            </a:r>
            <a:r>
              <a:rPr lang="pt-BR" sz="1400" dirty="0" err="1"/>
              <a:t>Financiero</a:t>
            </a:r>
            <a:endParaRPr lang="pt-BR" sz="1400" dirty="0"/>
          </a:p>
        </p:txBody>
      </p:sp>
      <p:sp>
        <p:nvSpPr>
          <p:cNvPr id="14" name="Retângulo 13"/>
          <p:cNvSpPr/>
          <p:nvPr/>
        </p:nvSpPr>
        <p:spPr>
          <a:xfrm rot="16200000">
            <a:off x="5277532" y="4594363"/>
            <a:ext cx="1200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err="1"/>
              <a:t>Bienes</a:t>
            </a:r>
            <a:r>
              <a:rPr lang="pt-BR" sz="1400" dirty="0"/>
              <a:t> </a:t>
            </a:r>
            <a:r>
              <a:rPr lang="pt-BR" sz="1400" dirty="0" err="1"/>
              <a:t>Raíces</a:t>
            </a:r>
            <a:endParaRPr lang="pt-BR" sz="1400" dirty="0"/>
          </a:p>
        </p:txBody>
      </p:sp>
      <p:sp>
        <p:nvSpPr>
          <p:cNvPr id="15" name="Retângulo 14"/>
          <p:cNvSpPr/>
          <p:nvPr/>
        </p:nvSpPr>
        <p:spPr>
          <a:xfrm rot="16200000">
            <a:off x="5577678" y="4808312"/>
            <a:ext cx="17155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err="1"/>
              <a:t>Propiedad</a:t>
            </a:r>
            <a:r>
              <a:rPr lang="pt-BR" sz="1400" dirty="0"/>
              <a:t> Intelectual</a:t>
            </a:r>
          </a:p>
        </p:txBody>
      </p:sp>
      <p:sp>
        <p:nvSpPr>
          <p:cNvPr id="16" name="Retângulo 15"/>
          <p:cNvSpPr/>
          <p:nvPr/>
        </p:nvSpPr>
        <p:spPr>
          <a:xfrm rot="16200000">
            <a:off x="6312824" y="4643332"/>
            <a:ext cx="12410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err="1"/>
              <a:t>Infraestructura</a:t>
            </a:r>
            <a:endParaRPr lang="pt-BR" sz="1400" dirty="0"/>
          </a:p>
        </p:txBody>
      </p:sp>
      <p:sp>
        <p:nvSpPr>
          <p:cNvPr id="17" name="Retângulo 16"/>
          <p:cNvSpPr/>
          <p:nvPr/>
        </p:nvSpPr>
        <p:spPr>
          <a:xfrm rot="16200000">
            <a:off x="6431726" y="4977297"/>
            <a:ext cx="20647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Ambiental Administrativo</a:t>
            </a:r>
          </a:p>
        </p:txBody>
      </p:sp>
      <p:sp>
        <p:nvSpPr>
          <p:cNvPr id="18" name="Retângulo 17"/>
          <p:cNvSpPr/>
          <p:nvPr/>
        </p:nvSpPr>
        <p:spPr>
          <a:xfrm rot="16200000">
            <a:off x="7644831" y="4404291"/>
            <a:ext cx="702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err="1"/>
              <a:t>Otro</a:t>
            </a:r>
            <a:r>
              <a:rPr lang="pt-BR" sz="1400" dirty="0"/>
              <a:t>(s)</a:t>
            </a:r>
          </a:p>
        </p:txBody>
      </p:sp>
    </p:spTree>
    <p:extLst>
      <p:ext uri="{BB962C8B-B14F-4D97-AF65-F5344CB8AC3E}">
        <p14:creationId xmlns:p14="http://schemas.microsoft.com/office/powerpoint/2010/main" val="401909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7972452" cy="4257692"/>
          </a:xfrm>
        </p:spPr>
        <p:txBody>
          <a:bodyPr/>
          <a:lstStyle/>
          <a:p>
            <a:pPr>
              <a:lnSpc>
                <a:spcPct val="120000"/>
              </a:lnSpc>
              <a:buClr>
                <a:srgbClr val="000099"/>
              </a:buClr>
              <a:buSzPct val="100000"/>
            </a:pPr>
            <a:r>
              <a:rPr lang="pt-BR" dirty="0"/>
              <a:t>Conceptos Base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 smtClean="0"/>
              <a:t>Encuesta</a:t>
            </a: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rgbClr val="000099"/>
              </a:buClr>
              <a:buSzPct val="100000"/>
            </a:pPr>
            <a:r>
              <a:rPr lang="pt-BR" dirty="0" err="1"/>
              <a:t>Panel</a:t>
            </a:r>
            <a:r>
              <a:rPr lang="pt-BR" dirty="0"/>
              <a:t> y Perfil de Participantes</a:t>
            </a: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rgbClr val="000099"/>
              </a:buClr>
              <a:buSzPct val="100000"/>
            </a:pPr>
            <a:r>
              <a:rPr lang="pt-BR" dirty="0"/>
              <a:t>Resultados Entregados</a:t>
            </a:r>
            <a:endParaRPr lang="en-US" sz="100" dirty="0">
              <a:latin typeface="Arial" pitchFamily="34" charset="0"/>
              <a:cs typeface="Arial" pitchFamily="34" charset="0"/>
            </a:endParaRPr>
          </a:p>
          <a:p>
            <a:pPr indent="382588">
              <a:lnSpc>
                <a:spcPct val="120000"/>
              </a:lnSpc>
              <a:buClr>
                <a:srgbClr val="000099"/>
              </a:buClr>
              <a:buSzPct val="100000"/>
            </a:pPr>
            <a:r>
              <a:rPr lang="pt-BR" dirty="0"/>
              <a:t>Índice de </a:t>
            </a:r>
            <a:r>
              <a:rPr lang="pt-BR" dirty="0" err="1"/>
              <a:t>Distribución</a:t>
            </a:r>
            <a:r>
              <a:rPr lang="pt-BR" dirty="0"/>
              <a:t> de </a:t>
            </a:r>
            <a:r>
              <a:rPr lang="pt-BR" dirty="0" err="1"/>
              <a:t>Bonus</a:t>
            </a:r>
            <a:r>
              <a:rPr lang="pt-BR" dirty="0"/>
              <a:t> Pool</a:t>
            </a: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rgbClr val="000099"/>
              </a:buClr>
              <a:buSzPct val="100000"/>
            </a:pPr>
            <a:endParaRPr lang="en-US" sz="100" dirty="0" smtClean="0">
              <a:latin typeface="Arial" pitchFamily="34" charset="0"/>
              <a:cs typeface="Arial" pitchFamily="34" charset="0"/>
            </a:endParaRPr>
          </a:p>
          <a:p>
            <a:pPr indent="382588">
              <a:lnSpc>
                <a:spcPct val="120000"/>
              </a:lnSpc>
              <a:buClr>
                <a:srgbClr val="000099"/>
              </a:buClr>
              <a:buSzPct val="100000"/>
            </a:pPr>
            <a:r>
              <a:rPr lang="pt-BR" dirty="0" err="1"/>
              <a:t>Análisis</a:t>
            </a:r>
            <a:r>
              <a:rPr lang="pt-BR" dirty="0"/>
              <a:t> de Mercado</a:t>
            </a: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indent="382588">
              <a:lnSpc>
                <a:spcPct val="120000"/>
              </a:lnSpc>
              <a:buClr>
                <a:srgbClr val="000099"/>
              </a:buClr>
              <a:buSzPct val="100000"/>
            </a:pPr>
            <a:endParaRPr lang="en-US" sz="100" dirty="0">
              <a:latin typeface="Arial" pitchFamily="34" charset="0"/>
              <a:cs typeface="Arial" pitchFamily="34" charset="0"/>
            </a:endParaRPr>
          </a:p>
          <a:p>
            <a:pPr indent="382588">
              <a:lnSpc>
                <a:spcPct val="120000"/>
              </a:lnSpc>
              <a:buClr>
                <a:srgbClr val="000099"/>
              </a:buClr>
              <a:buSzPct val="100000"/>
            </a:pPr>
            <a:r>
              <a:rPr lang="pt-BR" dirty="0"/>
              <a:t>Mercados de </a:t>
            </a:r>
            <a:r>
              <a:rPr lang="pt-BR" dirty="0" err="1"/>
              <a:t>Comparación</a:t>
            </a: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indent="382588">
              <a:lnSpc>
                <a:spcPct val="120000"/>
              </a:lnSpc>
              <a:buClr>
                <a:srgbClr val="000099"/>
              </a:buClr>
              <a:buSzPct val="100000"/>
            </a:pPr>
            <a:endParaRPr lang="en-US" sz="100" dirty="0">
              <a:latin typeface="Arial" pitchFamily="34" charset="0"/>
              <a:cs typeface="Arial" pitchFamily="34" charset="0"/>
            </a:endParaRPr>
          </a:p>
          <a:p>
            <a:pPr indent="382588">
              <a:lnSpc>
                <a:spcPct val="120000"/>
              </a:lnSpc>
              <a:buClr>
                <a:srgbClr val="000099"/>
              </a:buClr>
              <a:buSzPct val="100000"/>
            </a:pPr>
            <a:r>
              <a:rPr lang="pt-BR" dirty="0" err="1"/>
              <a:t>Nivel</a:t>
            </a:r>
            <a:r>
              <a:rPr lang="pt-BR" dirty="0"/>
              <a:t> de </a:t>
            </a:r>
            <a:r>
              <a:rPr lang="pt-BR" dirty="0" err="1"/>
              <a:t>Competitividad</a:t>
            </a: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indent="382588">
              <a:lnSpc>
                <a:spcPct val="120000"/>
              </a:lnSpc>
              <a:buClr>
                <a:srgbClr val="000099"/>
              </a:buClr>
              <a:buSzPct val="100000"/>
            </a:pPr>
            <a:endParaRPr lang="en-US" sz="100" dirty="0">
              <a:latin typeface="Arial" pitchFamily="34" charset="0"/>
              <a:cs typeface="Arial" pitchFamily="34" charset="0"/>
            </a:endParaRPr>
          </a:p>
          <a:p>
            <a:pPr indent="382588">
              <a:lnSpc>
                <a:spcPct val="120000"/>
              </a:lnSpc>
              <a:buClr>
                <a:srgbClr val="000099"/>
              </a:buClr>
              <a:buSzPct val="100000"/>
            </a:pPr>
            <a:r>
              <a:rPr lang="pt-BR" dirty="0"/>
              <a:t>Incentivos a Corto y Largo </a:t>
            </a:r>
            <a:r>
              <a:rPr lang="pt-BR" dirty="0" err="1"/>
              <a:t>Plazo</a:t>
            </a: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indent="382588">
              <a:lnSpc>
                <a:spcPct val="120000"/>
              </a:lnSpc>
              <a:buClr>
                <a:srgbClr val="000099"/>
              </a:buClr>
              <a:buSzPct val="100000"/>
            </a:pPr>
            <a:endParaRPr lang="en-US" sz="100" dirty="0" smtClean="0">
              <a:latin typeface="Arial" pitchFamily="34" charset="0"/>
              <a:cs typeface="Arial" pitchFamily="34" charset="0"/>
            </a:endParaRPr>
          </a:p>
          <a:p>
            <a:pPr indent="382588">
              <a:lnSpc>
                <a:spcPct val="120000"/>
              </a:lnSpc>
              <a:buClr>
                <a:srgbClr val="000099"/>
              </a:buClr>
              <a:buSzPct val="100000"/>
            </a:pPr>
            <a:r>
              <a:rPr lang="pt-BR" dirty="0" err="1"/>
              <a:t>Prácticas</a:t>
            </a:r>
            <a:r>
              <a:rPr lang="pt-BR" dirty="0"/>
              <a:t> de Beneficio</a:t>
            </a: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indent="382588">
              <a:lnSpc>
                <a:spcPct val="120000"/>
              </a:lnSpc>
              <a:buClr>
                <a:srgbClr val="000099"/>
              </a:buClr>
              <a:buSzPct val="100000"/>
            </a:pPr>
            <a:r>
              <a:rPr lang="pt-BR" dirty="0"/>
              <a:t>Programa de </a:t>
            </a:r>
            <a:r>
              <a:rPr lang="pt-BR" dirty="0" err="1"/>
              <a:t>Prácticas</a:t>
            </a:r>
            <a:endParaRPr lang="pt-BR" sz="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rgbClr val="000099"/>
              </a:buClr>
              <a:buSzPct val="100000"/>
              <a:buBlip>
                <a:blip r:embed="rId3"/>
              </a:buBlip>
            </a:pPr>
            <a:r>
              <a:rPr lang="pt-BR" dirty="0" smtClean="0">
                <a:latin typeface="Southern" pitchFamily="2" charset="0"/>
                <a:cs typeface="Arial" pitchFamily="34" charset="0"/>
              </a:rPr>
              <a:t>PWR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cap="small" dirty="0" err="1" smtClean="0">
                <a:cs typeface="Arial" pitchFamily="34" charset="0"/>
              </a:rPr>
              <a:t>Abogados</a:t>
            </a:r>
            <a:r>
              <a:rPr lang="pt-BR" cap="small" dirty="0" smtClean="0">
                <a:cs typeface="Arial" pitchFamily="34" charset="0"/>
              </a:rPr>
              <a:t>  2020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031836" cy="428628"/>
          </a:xfrm>
        </p:spPr>
        <p:txBody>
          <a:bodyPr>
            <a:noAutofit/>
          </a:bodyPr>
          <a:lstStyle/>
          <a:p>
            <a:r>
              <a:rPr lang="pt-BR" dirty="0" err="1" smtClean="0">
                <a:latin typeface="Arial Rounded MT Bold" pitchFamily="34" charset="0"/>
              </a:rPr>
              <a:t>Calendario</a:t>
            </a:r>
            <a:endParaRPr 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3"/>
          <p:cNvSpPr>
            <a:spLocks noGrp="1"/>
          </p:cNvSpPr>
          <p:nvPr>
            <p:ph type="title"/>
          </p:nvPr>
        </p:nvSpPr>
        <p:spPr>
          <a:xfrm>
            <a:off x="107504" y="204406"/>
            <a:ext cx="8031836" cy="428628"/>
          </a:xfrm>
        </p:spPr>
        <p:txBody>
          <a:bodyPr>
            <a:noAutofit/>
          </a:bodyPr>
          <a:lstStyle/>
          <a:p>
            <a:r>
              <a:rPr lang="pt-BR" cap="small" dirty="0">
                <a:latin typeface="Arial Rounded MT Bold" pitchFamily="34" charset="0"/>
              </a:rPr>
              <a:t>Perfil </a:t>
            </a:r>
            <a:r>
              <a:rPr lang="pt-BR" cap="small" dirty="0" smtClean="0">
                <a:latin typeface="Arial Rounded MT Bold" pitchFamily="34" charset="0"/>
              </a:rPr>
              <a:t>de </a:t>
            </a:r>
            <a:r>
              <a:rPr lang="pt-BR" cap="small" dirty="0" err="1" smtClean="0">
                <a:latin typeface="Arial Rounded MT Bold" pitchFamily="34" charset="0"/>
              </a:rPr>
              <a:t>las</a:t>
            </a:r>
            <a:r>
              <a:rPr lang="pt-BR" cap="small" dirty="0" smtClean="0">
                <a:latin typeface="Arial Rounded MT Bold" pitchFamily="34" charset="0"/>
              </a:rPr>
              <a:t> Oficinas</a:t>
            </a:r>
            <a:endParaRPr lang="pt-BR" cap="small" dirty="0">
              <a:latin typeface="Arial Rounded MT Bold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8149395"/>
              </p:ext>
            </p:extLst>
          </p:nvPr>
        </p:nvGraphicFramePr>
        <p:xfrm>
          <a:off x="1692000" y="1629000"/>
          <a:ext cx="576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tângulo 1"/>
          <p:cNvSpPr/>
          <p:nvPr/>
        </p:nvSpPr>
        <p:spPr>
          <a:xfrm>
            <a:off x="6231952" y="3576784"/>
            <a:ext cx="13627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Escala de </a:t>
            </a:r>
            <a:r>
              <a:rPr lang="pt-BR" sz="1200" dirty="0" err="1"/>
              <a:t>Volumen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10430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3"/>
          <p:cNvSpPr>
            <a:spLocks noGrp="1"/>
          </p:cNvSpPr>
          <p:nvPr>
            <p:ph type="title"/>
          </p:nvPr>
        </p:nvSpPr>
        <p:spPr>
          <a:xfrm>
            <a:off x="107504" y="204406"/>
            <a:ext cx="8031836" cy="428628"/>
          </a:xfrm>
        </p:spPr>
        <p:txBody>
          <a:bodyPr>
            <a:noAutofit/>
          </a:bodyPr>
          <a:lstStyle/>
          <a:p>
            <a:r>
              <a:rPr lang="pt-BR" cap="small" dirty="0">
                <a:latin typeface="Arial Rounded MT Bold" pitchFamily="34" charset="0"/>
              </a:rPr>
              <a:t>Perfil de </a:t>
            </a:r>
            <a:r>
              <a:rPr lang="pt-BR" cap="small" dirty="0" err="1">
                <a:latin typeface="Arial Rounded MT Bold" pitchFamily="34" charset="0"/>
              </a:rPr>
              <a:t>las</a:t>
            </a:r>
            <a:r>
              <a:rPr lang="pt-BR" cap="small" dirty="0">
                <a:latin typeface="Arial Rounded MT Bold" pitchFamily="34" charset="0"/>
              </a:rPr>
              <a:t> Oficinas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3114586"/>
              </p:ext>
            </p:extLst>
          </p:nvPr>
        </p:nvGraphicFramePr>
        <p:xfrm>
          <a:off x="2339752" y="1556792"/>
          <a:ext cx="576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tângulo 1"/>
          <p:cNvSpPr/>
          <p:nvPr/>
        </p:nvSpPr>
        <p:spPr>
          <a:xfrm>
            <a:off x="6516216" y="3137200"/>
            <a:ext cx="9236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H</a:t>
            </a:r>
            <a:r>
              <a:rPr lang="pt-BR" sz="1200" dirty="0" smtClean="0"/>
              <a:t>asta </a:t>
            </a:r>
            <a:r>
              <a:rPr lang="pt-BR" sz="1200" dirty="0"/>
              <a:t>5MM</a:t>
            </a:r>
          </a:p>
        </p:txBody>
      </p:sp>
    </p:spTree>
    <p:extLst>
      <p:ext uri="{BB962C8B-B14F-4D97-AF65-F5344CB8AC3E}">
        <p14:creationId xmlns:p14="http://schemas.microsoft.com/office/powerpoint/2010/main" val="288880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3"/>
          <p:cNvSpPr>
            <a:spLocks noGrp="1"/>
          </p:cNvSpPr>
          <p:nvPr>
            <p:ph type="title"/>
          </p:nvPr>
        </p:nvSpPr>
        <p:spPr>
          <a:xfrm>
            <a:off x="107504" y="204406"/>
            <a:ext cx="8031836" cy="428628"/>
          </a:xfrm>
        </p:spPr>
        <p:txBody>
          <a:bodyPr>
            <a:noAutofit/>
          </a:bodyPr>
          <a:lstStyle/>
          <a:p>
            <a:r>
              <a:rPr lang="pt-BR" cap="small" dirty="0">
                <a:latin typeface="Arial Rounded MT Bold" pitchFamily="34" charset="0"/>
              </a:rPr>
              <a:t>Perfil de </a:t>
            </a:r>
            <a:r>
              <a:rPr lang="pt-BR" cap="small" dirty="0" err="1">
                <a:latin typeface="Arial Rounded MT Bold" pitchFamily="34" charset="0"/>
              </a:rPr>
              <a:t>las</a:t>
            </a:r>
            <a:r>
              <a:rPr lang="pt-BR" cap="small" dirty="0">
                <a:latin typeface="Arial Rounded MT Bold" pitchFamily="34" charset="0"/>
              </a:rPr>
              <a:t> Oficinas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903837"/>
              </p:ext>
            </p:extLst>
          </p:nvPr>
        </p:nvGraphicFramePr>
        <p:xfrm>
          <a:off x="1907704" y="1628800"/>
          <a:ext cx="576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tângulo 1"/>
          <p:cNvSpPr/>
          <p:nvPr/>
        </p:nvSpPr>
        <p:spPr>
          <a:xfrm>
            <a:off x="6300192" y="3789040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6224381" y="3741713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Arriba de 160</a:t>
            </a:r>
          </a:p>
        </p:txBody>
      </p:sp>
    </p:spTree>
    <p:extLst>
      <p:ext uri="{BB962C8B-B14F-4D97-AF65-F5344CB8AC3E}">
        <p14:creationId xmlns:p14="http://schemas.microsoft.com/office/powerpoint/2010/main" val="172280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3"/>
          <p:cNvSpPr>
            <a:spLocks noGrp="1"/>
          </p:cNvSpPr>
          <p:nvPr>
            <p:ph type="title"/>
          </p:nvPr>
        </p:nvSpPr>
        <p:spPr>
          <a:xfrm>
            <a:off x="107504" y="204406"/>
            <a:ext cx="8031836" cy="428628"/>
          </a:xfrm>
        </p:spPr>
        <p:txBody>
          <a:bodyPr>
            <a:noAutofit/>
          </a:bodyPr>
          <a:lstStyle/>
          <a:p>
            <a:r>
              <a:rPr lang="pt-BR" cap="small" dirty="0">
                <a:latin typeface="Arial Rounded MT Bold" pitchFamily="34" charset="0"/>
              </a:rPr>
              <a:t>Perfil de </a:t>
            </a:r>
            <a:r>
              <a:rPr lang="pt-BR" cap="small" dirty="0" err="1">
                <a:latin typeface="Arial Rounded MT Bold" pitchFamily="34" charset="0"/>
              </a:rPr>
              <a:t>las</a:t>
            </a:r>
            <a:r>
              <a:rPr lang="pt-BR" cap="small" dirty="0">
                <a:latin typeface="Arial Rounded MT Bold" pitchFamily="34" charset="0"/>
              </a:rPr>
              <a:t> Oficinas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325392"/>
              </p:ext>
            </p:extLst>
          </p:nvPr>
        </p:nvGraphicFramePr>
        <p:xfrm>
          <a:off x="-684584" y="980728"/>
          <a:ext cx="5726906" cy="3088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5248677"/>
              </p:ext>
            </p:extLst>
          </p:nvPr>
        </p:nvGraphicFramePr>
        <p:xfrm>
          <a:off x="4308758" y="3429000"/>
          <a:ext cx="4810126" cy="3088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tângulo 4"/>
          <p:cNvSpPr/>
          <p:nvPr/>
        </p:nvSpPr>
        <p:spPr>
          <a:xfrm>
            <a:off x="3715475" y="2800959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3639664" y="2753632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Arriba de 160</a:t>
            </a:r>
          </a:p>
        </p:txBody>
      </p:sp>
      <p:sp>
        <p:nvSpPr>
          <p:cNvPr id="9" name="Retângulo 8"/>
          <p:cNvSpPr/>
          <p:nvPr/>
        </p:nvSpPr>
        <p:spPr>
          <a:xfrm>
            <a:off x="7946531" y="5235583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7870720" y="5188256"/>
            <a:ext cx="1040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Arriba de 160</a:t>
            </a:r>
          </a:p>
        </p:txBody>
      </p:sp>
    </p:spTree>
    <p:extLst>
      <p:ext uri="{BB962C8B-B14F-4D97-AF65-F5344CB8AC3E}">
        <p14:creationId xmlns:p14="http://schemas.microsoft.com/office/powerpoint/2010/main" val="30488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1"/>
          <p:cNvSpPr txBox="1">
            <a:spLocks/>
          </p:cNvSpPr>
          <p:nvPr/>
        </p:nvSpPr>
        <p:spPr bwMode="auto">
          <a:xfrm>
            <a:off x="170802" y="2420888"/>
            <a:ext cx="5436096" cy="118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Tx/>
              <a:buBlip>
                <a:blip r:embed="rId3"/>
              </a:buBlip>
              <a:defRPr sz="1600" b="0" kern="120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27063" indent="-271463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Tx/>
              <a:buBlip>
                <a:blip r:embed="rId3"/>
              </a:buBlip>
              <a:defRPr sz="1400" kern="120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1600"/>
              </a:spcBef>
              <a:spcAft>
                <a:spcPct val="20000"/>
              </a:spcAft>
              <a:buClr>
                <a:srgbClr val="000099"/>
              </a:buClr>
            </a:pPr>
            <a:r>
              <a:rPr lang="pt-BR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Cobertura de </a:t>
            </a:r>
            <a:r>
              <a:rPr lang="pt-BR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varios</a:t>
            </a:r>
            <a:r>
              <a:rPr lang="pt-BR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Enfoques Estratégicos</a:t>
            </a:r>
            <a:r>
              <a:rPr lang="pt-BR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lnSpc>
                <a:spcPct val="110000"/>
              </a:lnSpc>
              <a:spcBef>
                <a:spcPts val="1600"/>
              </a:spcBef>
              <a:spcAft>
                <a:spcPct val="20000"/>
              </a:spcAft>
              <a:buClr>
                <a:srgbClr val="000099"/>
              </a:buClr>
            </a:pPr>
            <a:r>
              <a:rPr lang="pt-BR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Gran</a:t>
            </a:r>
            <a:r>
              <a:rPr lang="pt-BR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diferencia </a:t>
            </a:r>
            <a:r>
              <a:rPr lang="pt-BR" dirty="0" err="1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pt-BR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términos de </a:t>
            </a:r>
            <a:r>
              <a:rPr lang="pt-BR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Facturación</a:t>
            </a:r>
            <a:r>
              <a:rPr lang="pt-BR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lnSpc>
                <a:spcPct val="110000"/>
              </a:lnSpc>
              <a:spcBef>
                <a:spcPts val="1600"/>
              </a:spcBef>
              <a:spcAft>
                <a:spcPct val="20000"/>
              </a:spcAft>
              <a:buClr>
                <a:srgbClr val="000099"/>
              </a:buClr>
            </a:pPr>
            <a:r>
              <a:rPr lang="pt-BR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Diversidad</a:t>
            </a:r>
            <a:r>
              <a:rPr lang="pt-BR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em </a:t>
            </a:r>
            <a:r>
              <a:rPr lang="pt-BR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el</a:t>
            </a:r>
            <a:r>
              <a:rPr lang="pt-BR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tamaño</a:t>
            </a:r>
            <a:r>
              <a:rPr lang="pt-BR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del</a:t>
            </a:r>
            <a:r>
              <a:rPr lang="pt-BR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i="1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headcount</a:t>
            </a:r>
            <a:r>
              <a:rPr lang="pt-BR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Divisa 6"/>
          <p:cNvSpPr/>
          <p:nvPr/>
        </p:nvSpPr>
        <p:spPr>
          <a:xfrm>
            <a:off x="5408898" y="2276872"/>
            <a:ext cx="396000" cy="1728192"/>
          </a:xfrm>
          <a:prstGeom prst="chevron">
            <a:avLst>
              <a:gd name="adj" fmla="val 77571"/>
            </a:avLst>
          </a:prstGeom>
          <a:solidFill>
            <a:srgbClr val="223A58"/>
          </a:solidFill>
          <a:ln>
            <a:solidFill>
              <a:srgbClr val="223A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966938" y="2564904"/>
            <a:ext cx="27095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u="sng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Perfil heterogéneo:</a:t>
            </a:r>
          </a:p>
          <a:p>
            <a:pPr algn="ctr"/>
            <a:endParaRPr lang="pt-BR" sz="1600" b="1" dirty="0" smtClean="0">
              <a:solidFill>
                <a:srgbClr val="5F5F5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600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Comparación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pt-BR" sz="1600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punto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se </a:t>
            </a:r>
            <a:r>
              <a:rPr lang="pt-BR" sz="1600" dirty="0" err="1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hace</a:t>
            </a:r>
            <a:r>
              <a:rPr lang="pt-BR" sz="1600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dirty="0" err="1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necesaria</a:t>
            </a:r>
            <a:endParaRPr lang="pt-BR" sz="1600" dirty="0">
              <a:solidFill>
                <a:srgbClr val="5F5F5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ítulo 3"/>
          <p:cNvSpPr>
            <a:spLocks noGrp="1"/>
          </p:cNvSpPr>
          <p:nvPr>
            <p:ph type="title"/>
          </p:nvPr>
        </p:nvSpPr>
        <p:spPr>
          <a:xfrm>
            <a:off x="107504" y="204406"/>
            <a:ext cx="8031836" cy="428628"/>
          </a:xfrm>
        </p:spPr>
        <p:txBody>
          <a:bodyPr>
            <a:noAutofit/>
          </a:bodyPr>
          <a:lstStyle/>
          <a:p>
            <a:r>
              <a:rPr lang="pt-BR" cap="small" dirty="0">
                <a:latin typeface="Arial Rounded MT Bold" pitchFamily="34" charset="0"/>
              </a:rPr>
              <a:t>Perfil de </a:t>
            </a:r>
            <a:r>
              <a:rPr lang="pt-BR" cap="small" dirty="0" err="1">
                <a:latin typeface="Arial Rounded MT Bold" pitchFamily="34" charset="0"/>
              </a:rPr>
              <a:t>las</a:t>
            </a:r>
            <a:r>
              <a:rPr lang="pt-BR" cap="small" dirty="0">
                <a:latin typeface="Arial Rounded MT Bold" pitchFamily="34" charset="0"/>
              </a:rPr>
              <a:t> Oficinas</a:t>
            </a:r>
            <a:endParaRPr 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49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dvAuto="500"/>
      <p:bldP spid="7" grpId="0" animBg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0" y="3069072"/>
            <a:ext cx="9144000" cy="1008000"/>
          </a:xfrm>
        </p:spPr>
        <p:txBody>
          <a:bodyPr>
            <a:noAutofit/>
          </a:bodyPr>
          <a:lstStyle/>
          <a:p>
            <a:pPr algn="ctr"/>
            <a:r>
              <a:rPr lang="pt-BR" sz="2800" cap="small" dirty="0" smtClean="0">
                <a:solidFill>
                  <a:srgbClr val="223A58"/>
                </a:solidFill>
                <a:latin typeface="+mj-lt"/>
              </a:rPr>
              <a:t>Resultados Entregados</a:t>
            </a:r>
            <a:endParaRPr lang="pt-BR" sz="2800" cap="small" dirty="0">
              <a:solidFill>
                <a:srgbClr val="223A5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113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0" y="3044552"/>
            <a:ext cx="9144000" cy="1548000"/>
          </a:xfrm>
        </p:spPr>
        <p:txBody>
          <a:bodyPr>
            <a:noAutofit/>
          </a:bodyPr>
          <a:lstStyle/>
          <a:p>
            <a:pPr algn="ctr"/>
            <a:r>
              <a:rPr lang="pt-BR" sz="2800" cap="small" dirty="0" smtClean="0">
                <a:solidFill>
                  <a:srgbClr val="223A58"/>
                </a:solidFill>
              </a:rPr>
              <a:t>Índice de</a:t>
            </a:r>
            <a:r>
              <a:rPr lang="pt-BR" sz="2800" b="1" dirty="0" smtClean="0"/>
              <a:t> </a:t>
            </a:r>
            <a:r>
              <a:rPr lang="pt-BR" sz="2800" cap="small" dirty="0" err="1">
                <a:solidFill>
                  <a:srgbClr val="223A58"/>
                </a:solidFill>
              </a:rPr>
              <a:t>D</a:t>
            </a:r>
            <a:r>
              <a:rPr lang="pt-BR" sz="2800" cap="small" dirty="0" err="1" smtClean="0">
                <a:solidFill>
                  <a:srgbClr val="223A58"/>
                </a:solidFill>
              </a:rPr>
              <a:t>istribución</a:t>
            </a:r>
            <a:r>
              <a:rPr lang="pt-BR" sz="2800" cap="small" dirty="0" smtClean="0">
                <a:solidFill>
                  <a:srgbClr val="223A58"/>
                </a:solidFill>
              </a:rPr>
              <a:t> </a:t>
            </a:r>
            <a:r>
              <a:rPr lang="pt-BR" sz="2800" cap="small" dirty="0" err="1">
                <a:solidFill>
                  <a:srgbClr val="223A58"/>
                </a:solidFill>
              </a:rPr>
              <a:t>del</a:t>
            </a:r>
            <a:r>
              <a:rPr lang="pt-BR" sz="2800" cap="small" dirty="0">
                <a:solidFill>
                  <a:srgbClr val="223A58"/>
                </a:solidFill>
              </a:rPr>
              <a:t> </a:t>
            </a:r>
            <a:r>
              <a:rPr lang="pt-BR" sz="2800" cap="small" dirty="0" smtClean="0">
                <a:solidFill>
                  <a:srgbClr val="223A58"/>
                </a:solidFill>
              </a:rPr>
              <a:t>Bono Pool</a:t>
            </a:r>
          </a:p>
        </p:txBody>
      </p:sp>
    </p:spTree>
    <p:extLst>
      <p:ext uri="{BB962C8B-B14F-4D97-AF65-F5344CB8AC3E}">
        <p14:creationId xmlns:p14="http://schemas.microsoft.com/office/powerpoint/2010/main" val="111280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7972452" cy="4257692"/>
          </a:xfrm>
        </p:spPr>
        <p:txBody>
          <a:bodyPr/>
          <a:lstStyle/>
          <a:p>
            <a:pPr algn="just"/>
            <a:r>
              <a:rPr lang="pt-BR" dirty="0"/>
              <a:t>Dadas </a:t>
            </a:r>
            <a:r>
              <a:rPr lang="pt-BR" dirty="0" err="1"/>
              <a:t>las</a:t>
            </a:r>
            <a:r>
              <a:rPr lang="pt-BR" dirty="0"/>
              <a:t> peculiaridades </a:t>
            </a:r>
            <a:r>
              <a:rPr lang="pt-BR" dirty="0" err="1"/>
              <a:t>del</a:t>
            </a:r>
            <a:r>
              <a:rPr lang="pt-BR" dirty="0"/>
              <a:t> </a:t>
            </a:r>
            <a:r>
              <a:rPr lang="pt-BR"/>
              <a:t>segmento</a:t>
            </a:r>
            <a:r>
              <a:rPr lang="pt-BR" smtClean="0"/>
              <a:t> </a:t>
            </a:r>
            <a:r>
              <a:rPr lang="pt-BR" cap="small" smtClean="0"/>
              <a:t>Jurídico</a:t>
            </a:r>
            <a:r>
              <a:rPr lang="pt-BR" smtClean="0"/>
              <a:t> </a:t>
            </a:r>
            <a:r>
              <a:rPr lang="pt-BR" dirty="0"/>
              <a:t>relacionadas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los</a:t>
            </a:r>
            <a:r>
              <a:rPr lang="pt-BR" dirty="0"/>
              <a:t> </a:t>
            </a:r>
            <a:r>
              <a:rPr lang="pt-BR" dirty="0" err="1"/>
              <a:t>criterios</a:t>
            </a:r>
            <a:r>
              <a:rPr lang="pt-BR" dirty="0"/>
              <a:t> para definir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porción</a:t>
            </a:r>
            <a:r>
              <a:rPr lang="pt-BR" dirty="0"/>
              <a:t> </a:t>
            </a:r>
            <a:r>
              <a:rPr lang="pt-BR" dirty="0" err="1"/>
              <a:t>del</a:t>
            </a:r>
            <a:r>
              <a:rPr lang="pt-BR" dirty="0" smtClean="0"/>
              <a:t> </a:t>
            </a:r>
            <a:r>
              <a:rPr lang="pt-BR" cap="small" dirty="0" err="1" smtClean="0"/>
              <a:t>bono</a:t>
            </a:r>
            <a:r>
              <a:rPr lang="pt-BR" cap="small" dirty="0" smtClean="0"/>
              <a:t> pool</a:t>
            </a:r>
            <a:r>
              <a:rPr lang="pt-BR" dirty="0" smtClean="0"/>
              <a:t> </a:t>
            </a:r>
            <a:r>
              <a:rPr lang="pt-BR" dirty="0"/>
              <a:t>para </a:t>
            </a:r>
            <a:r>
              <a:rPr lang="pt-BR" dirty="0" err="1"/>
              <a:t>los</a:t>
            </a:r>
            <a:r>
              <a:rPr lang="pt-BR" dirty="0"/>
              <a:t> </a:t>
            </a:r>
            <a:r>
              <a:rPr lang="pt-BR" dirty="0" err="1"/>
              <a:t>profesionales</a:t>
            </a:r>
            <a:r>
              <a:rPr lang="pt-BR" dirty="0"/>
              <a:t> / cargos existentes </a:t>
            </a:r>
            <a:r>
              <a:rPr lang="pt-BR" dirty="0" err="1"/>
              <a:t>en</a:t>
            </a:r>
            <a:r>
              <a:rPr lang="pt-BR" dirty="0"/>
              <a:t> cada uno de </a:t>
            </a:r>
            <a:r>
              <a:rPr lang="pt-BR" dirty="0" err="1"/>
              <a:t>los</a:t>
            </a:r>
            <a:r>
              <a:rPr lang="pt-BR" dirty="0"/>
              <a:t> estratos, </a:t>
            </a:r>
            <a:r>
              <a:rPr lang="pt-BR" dirty="0" err="1"/>
              <a:t>hemos</a:t>
            </a:r>
            <a:r>
              <a:rPr lang="pt-BR" dirty="0"/>
              <a:t> </a:t>
            </a:r>
            <a:r>
              <a:rPr lang="pt-BR" dirty="0" err="1"/>
              <a:t>desarrollado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 smtClean="0"/>
              <a:t> </a:t>
            </a:r>
            <a:r>
              <a:rPr lang="pt-BR" cap="small" dirty="0"/>
              <a:t>Índice de </a:t>
            </a:r>
            <a:r>
              <a:rPr lang="pt-BR" cap="small" dirty="0" err="1"/>
              <a:t>Distribución</a:t>
            </a:r>
            <a:r>
              <a:rPr lang="pt-BR" cap="small" dirty="0"/>
              <a:t> de Bono Pool</a:t>
            </a:r>
            <a:r>
              <a:rPr lang="pt-BR" cap="small" dirty="0" smtClean="0"/>
              <a:t>.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/>
              <a:t>Es </a:t>
            </a:r>
            <a:r>
              <a:rPr lang="pt-BR" dirty="0" err="1"/>
              <a:t>un</a:t>
            </a:r>
            <a:r>
              <a:rPr lang="pt-BR" dirty="0" smtClean="0"/>
              <a:t> </a:t>
            </a:r>
            <a:r>
              <a:rPr lang="pt-BR" cap="small" dirty="0" smtClean="0"/>
              <a:t>Índice </a:t>
            </a:r>
            <a:r>
              <a:rPr lang="pt-BR" cap="small" dirty="0" err="1"/>
              <a:t>E</a:t>
            </a:r>
            <a:r>
              <a:rPr lang="pt-BR" cap="small" dirty="0" err="1" smtClean="0"/>
              <a:t>standarizado</a:t>
            </a:r>
            <a:r>
              <a:rPr lang="pt-BR" cap="small" dirty="0" smtClean="0"/>
              <a:t> </a:t>
            </a:r>
            <a:r>
              <a:rPr lang="pt-BR" dirty="0"/>
              <a:t>que permite igualar diferencias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tamaño</a:t>
            </a:r>
            <a:r>
              <a:rPr lang="pt-BR" dirty="0"/>
              <a:t>, </a:t>
            </a:r>
            <a:r>
              <a:rPr lang="pt-BR" dirty="0" err="1"/>
              <a:t>dimensión</a:t>
            </a:r>
            <a:r>
              <a:rPr lang="pt-BR" dirty="0"/>
              <a:t> </a:t>
            </a:r>
            <a:r>
              <a:rPr lang="pt-BR" dirty="0" err="1"/>
              <a:t>del</a:t>
            </a:r>
            <a:r>
              <a:rPr lang="pt-BR" dirty="0" smtClean="0"/>
              <a:t> </a:t>
            </a:r>
            <a:r>
              <a:rPr lang="pt-BR" cap="small" dirty="0" err="1" smtClean="0"/>
              <a:t>bono</a:t>
            </a:r>
            <a:r>
              <a:rPr lang="pt-BR" cap="small" dirty="0" smtClean="0"/>
              <a:t> pool</a:t>
            </a:r>
            <a:r>
              <a:rPr lang="pt-BR" dirty="0" smtClean="0"/>
              <a:t> </a:t>
            </a:r>
            <a:r>
              <a:rPr lang="pt-BR" dirty="0"/>
              <a:t>y número de </a:t>
            </a:r>
            <a:r>
              <a:rPr lang="pt-BR" dirty="0" err="1"/>
              <a:t>empleados</a:t>
            </a:r>
            <a:r>
              <a:rPr lang="pt-BR" dirty="0"/>
              <a:t> de </a:t>
            </a:r>
            <a:r>
              <a:rPr lang="pt-BR" dirty="0" err="1"/>
              <a:t>las</a:t>
            </a:r>
            <a:r>
              <a:rPr lang="pt-BR" dirty="0" smtClean="0"/>
              <a:t> </a:t>
            </a:r>
            <a:r>
              <a:rPr lang="pt-BR" cap="small" dirty="0" smtClean="0"/>
              <a:t>Oficinas </a:t>
            </a:r>
            <a:r>
              <a:rPr lang="pt-BR" dirty="0" smtClean="0"/>
              <a:t>participantes </a:t>
            </a:r>
            <a:r>
              <a:rPr lang="pt-BR" dirty="0" err="1" smtClean="0"/>
              <a:t>en</a:t>
            </a:r>
            <a:r>
              <a:rPr lang="pt-BR" dirty="0" smtClean="0"/>
              <a:t> cada </a:t>
            </a:r>
            <a:r>
              <a:rPr lang="pt-BR" cap="small" dirty="0" smtClean="0"/>
              <a:t>Ciclo Anual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0"/>
          </p:nvPr>
        </p:nvSpPr>
        <p:spPr>
          <a:xfrm>
            <a:off x="428596" y="1196752"/>
            <a:ext cx="8031836" cy="393689"/>
          </a:xfrm>
        </p:spPr>
        <p:txBody>
          <a:bodyPr/>
          <a:lstStyle/>
          <a:p>
            <a:r>
              <a:rPr lang="pt-BR" i="1" dirty="0" err="1" smtClean="0">
                <a:latin typeface="Georgia" pitchFamily="18" charset="0"/>
              </a:rPr>
              <a:t>Metodología</a:t>
            </a:r>
            <a:endParaRPr lang="pt-BR" i="1" dirty="0">
              <a:latin typeface="Georgia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7504" y="202966"/>
            <a:ext cx="8031836" cy="428628"/>
          </a:xfrm>
        </p:spPr>
        <p:txBody>
          <a:bodyPr/>
          <a:lstStyle/>
          <a:p>
            <a:r>
              <a:rPr lang="pt-BR" cap="small" dirty="0">
                <a:latin typeface="Arial Rounded MT Bold" pitchFamily="34" charset="0"/>
              </a:rPr>
              <a:t>Índice de </a:t>
            </a:r>
            <a:r>
              <a:rPr lang="pt-BR" cap="small" dirty="0" err="1">
                <a:latin typeface="Arial Rounded MT Bold" pitchFamily="34" charset="0"/>
              </a:rPr>
              <a:t>Distribución</a:t>
            </a:r>
            <a:r>
              <a:rPr lang="pt-BR" cap="small" dirty="0">
                <a:latin typeface="Arial Rounded MT Bold" pitchFamily="34" charset="0"/>
              </a:rPr>
              <a:t> </a:t>
            </a:r>
            <a:r>
              <a:rPr lang="pt-BR" cap="small" dirty="0" err="1">
                <a:latin typeface="Arial Rounded MT Bold" pitchFamily="34" charset="0"/>
              </a:rPr>
              <a:t>del</a:t>
            </a:r>
            <a:r>
              <a:rPr lang="pt-BR" cap="small" dirty="0">
                <a:latin typeface="Arial Rounded MT Bold" pitchFamily="34" charset="0"/>
              </a:rPr>
              <a:t> </a:t>
            </a:r>
            <a:r>
              <a:rPr lang="pt-BR" cap="small" dirty="0" err="1">
                <a:latin typeface="Arial Rounded MT Bold" pitchFamily="34" charset="0"/>
              </a:rPr>
              <a:t>Bonos</a:t>
            </a:r>
            <a:r>
              <a:rPr lang="pt-BR" cap="small" dirty="0" smtClean="0">
                <a:latin typeface="Arial Rounded MT Bold" pitchFamily="34" charset="0"/>
              </a:rPr>
              <a:t> </a:t>
            </a:r>
            <a:r>
              <a:rPr lang="pt-BR" cap="small" dirty="0">
                <a:latin typeface="Arial Rounded MT Bold" pitchFamily="34" charset="0"/>
              </a:rPr>
              <a:t>Pool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899592" y="4147989"/>
                <a:ext cx="2508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223A58"/>
                          </a:solidFill>
                          <a:latin typeface="Cambria Math"/>
                        </a:rPr>
                        <m:t>𝑏</m:t>
                      </m:r>
                      <m:r>
                        <a:rPr lang="pt-BR" i="1" smtClean="0">
                          <a:solidFill>
                            <a:srgbClr val="223A58"/>
                          </a:solidFill>
                          <a:latin typeface="Cambria Math"/>
                        </a:rPr>
                        <m:t>=</m:t>
                      </m:r>
                      <m:r>
                        <a:rPr lang="pt-BR" i="1">
                          <a:solidFill>
                            <a:srgbClr val="223A58"/>
                          </a:solidFill>
                          <a:latin typeface="Cambria Math"/>
                        </a:rPr>
                        <m:t>𝐵𝑜𝑛𝑜</m:t>
                      </m:r>
                      <m:r>
                        <a:rPr lang="pt-BR" i="1">
                          <a:solidFill>
                            <a:srgbClr val="223A58"/>
                          </a:solidFill>
                          <a:latin typeface="Cambria Math"/>
                        </a:rPr>
                        <m:t> </m:t>
                      </m:r>
                      <m:r>
                        <a:rPr lang="pt-BR" i="1">
                          <a:solidFill>
                            <a:srgbClr val="223A58"/>
                          </a:solidFill>
                          <a:latin typeface="Cambria Math"/>
                        </a:rPr>
                        <m:t>𝑝𝑟𝑜𝑓𝑒𝑠𝑖𝑜𝑛𝑎𝑙</m:t>
                      </m:r>
                    </m:oMath>
                  </m:oMathPara>
                </a14:m>
                <a:endParaRPr lang="pt-BR" dirty="0" smtClean="0">
                  <a:solidFill>
                    <a:srgbClr val="223A58"/>
                  </a:solidFill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147989"/>
                <a:ext cx="2508828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899592" y="4443586"/>
                <a:ext cx="26851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223A58"/>
                          </a:solidFill>
                          <a:latin typeface="Cambria Math"/>
                        </a:rPr>
                        <m:t>𝐵</m:t>
                      </m:r>
                      <m:r>
                        <a:rPr lang="pt-BR" i="1">
                          <a:solidFill>
                            <a:srgbClr val="223A58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pt-BR" i="1">
                          <a:solidFill>
                            <a:srgbClr val="223A58"/>
                          </a:solidFill>
                          <a:latin typeface="Cambria Math"/>
                        </a:rPr>
                        <m:t>bono</m:t>
                      </m:r>
                      <m:r>
                        <m:rPr>
                          <m:nor/>
                        </m:rPr>
                        <a:rPr lang="pt-BR" i="1">
                          <a:solidFill>
                            <a:srgbClr val="223A58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pt-BR" i="1">
                          <a:solidFill>
                            <a:srgbClr val="223A58"/>
                          </a:solidFill>
                          <a:latin typeface="Cambria Math"/>
                        </a:rPr>
                        <m:t>pool</m:t>
                      </m:r>
                      <m:r>
                        <m:rPr>
                          <m:nor/>
                        </m:rPr>
                        <a:rPr lang="pt-BR" i="1">
                          <a:solidFill>
                            <a:srgbClr val="223A58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pt-BR" i="1">
                          <a:solidFill>
                            <a:srgbClr val="223A58"/>
                          </a:solidFill>
                          <a:latin typeface="Cambria Math"/>
                        </a:rPr>
                        <m:t>de</m:t>
                      </m:r>
                      <m:r>
                        <m:rPr>
                          <m:nor/>
                        </m:rPr>
                        <a:rPr lang="pt-BR" i="1">
                          <a:solidFill>
                            <a:srgbClr val="223A58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pt-BR" i="1">
                          <a:solidFill>
                            <a:srgbClr val="223A58"/>
                          </a:solidFill>
                          <a:latin typeface="Cambria Math"/>
                        </a:rPr>
                        <m:t>oficina</m:t>
                      </m:r>
                    </m:oMath>
                  </m:oMathPara>
                </a14:m>
                <a:endParaRPr lang="pt-BR" i="1" dirty="0">
                  <a:solidFill>
                    <a:srgbClr val="223A58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443586"/>
                <a:ext cx="2685159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915357" y="4733069"/>
                <a:ext cx="4356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223A58"/>
                          </a:solidFill>
                          <a:latin typeface="Cambria Math"/>
                        </a:rPr>
                        <m:t>𝑛</m:t>
                      </m:r>
                      <m:r>
                        <a:rPr lang="pt-BR" i="1">
                          <a:solidFill>
                            <a:srgbClr val="223A58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pt-BR" i="1">
                          <a:solidFill>
                            <a:srgbClr val="223A58"/>
                          </a:solidFill>
                          <a:latin typeface="Cambria Math"/>
                        </a:rPr>
                        <m:t>n</m:t>
                      </m:r>
                      <m:r>
                        <m:rPr>
                          <m:nor/>
                        </m:rPr>
                        <a:rPr lang="pt-BR" i="1">
                          <a:solidFill>
                            <a:srgbClr val="223A58"/>
                          </a:solidFill>
                          <a:latin typeface="Cambria Math"/>
                        </a:rPr>
                        <m:t>ú</m:t>
                      </m:r>
                      <m:r>
                        <m:rPr>
                          <m:nor/>
                        </m:rPr>
                        <a:rPr lang="pt-BR" i="1">
                          <a:solidFill>
                            <a:srgbClr val="223A58"/>
                          </a:solidFill>
                          <a:latin typeface="Cambria Math"/>
                        </a:rPr>
                        <m:t>mero</m:t>
                      </m:r>
                      <m:r>
                        <m:rPr>
                          <m:nor/>
                        </m:rPr>
                        <a:rPr lang="pt-BR" i="1">
                          <a:solidFill>
                            <a:srgbClr val="223A58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pt-BR" i="1">
                          <a:solidFill>
                            <a:srgbClr val="223A58"/>
                          </a:solidFill>
                          <a:latin typeface="Cambria Math"/>
                        </a:rPr>
                        <m:t>de</m:t>
                      </m:r>
                      <m:r>
                        <m:rPr>
                          <m:nor/>
                        </m:rPr>
                        <a:rPr lang="pt-BR" i="1">
                          <a:solidFill>
                            <a:srgbClr val="223A58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pt-BR" i="1">
                          <a:solidFill>
                            <a:srgbClr val="223A58"/>
                          </a:solidFill>
                          <a:latin typeface="Cambria Math"/>
                        </a:rPr>
                        <m:t>profesionales</m:t>
                      </m:r>
                      <m:r>
                        <m:rPr>
                          <m:nor/>
                        </m:rPr>
                        <a:rPr lang="pt-BR" i="1">
                          <a:solidFill>
                            <a:srgbClr val="223A58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pt-BR" i="1">
                          <a:solidFill>
                            <a:srgbClr val="223A58"/>
                          </a:solidFill>
                          <a:latin typeface="Cambria Math"/>
                        </a:rPr>
                        <m:t>de</m:t>
                      </m:r>
                      <m:r>
                        <m:rPr>
                          <m:nor/>
                        </m:rPr>
                        <a:rPr lang="pt-BR" i="1">
                          <a:solidFill>
                            <a:srgbClr val="223A58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pt-BR" i="1">
                          <a:solidFill>
                            <a:srgbClr val="223A58"/>
                          </a:solidFill>
                          <a:latin typeface="Cambria Math"/>
                        </a:rPr>
                        <m:t>la</m:t>
                      </m:r>
                      <m:r>
                        <m:rPr>
                          <m:nor/>
                        </m:rPr>
                        <a:rPr lang="pt-BR" i="1">
                          <a:solidFill>
                            <a:srgbClr val="223A58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pt-BR" i="1">
                          <a:solidFill>
                            <a:srgbClr val="223A58"/>
                          </a:solidFill>
                          <a:latin typeface="Cambria Math"/>
                        </a:rPr>
                        <m:t>oficina</m:t>
                      </m:r>
                    </m:oMath>
                  </m:oMathPara>
                </a14:m>
                <a:endParaRPr lang="pt-BR" i="1" dirty="0">
                  <a:solidFill>
                    <a:srgbClr val="223A58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357" y="4733069"/>
                <a:ext cx="4356449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6444208" y="4270217"/>
                <a:ext cx="1317412" cy="925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1" smtClean="0">
                          <a:solidFill>
                            <a:srgbClr val="223A58"/>
                          </a:solidFill>
                          <a:latin typeface="Cambria Math"/>
                        </a:rPr>
                        <m:t>𝒊</m:t>
                      </m:r>
                      <m:r>
                        <a:rPr lang="pt-BR" sz="2400" b="1" i="1" smtClean="0">
                          <a:solidFill>
                            <a:srgbClr val="223A58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400" b="1" i="1" smtClean="0">
                              <a:solidFill>
                                <a:srgbClr val="223A58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400" b="1" i="1" smtClean="0">
                              <a:solidFill>
                                <a:srgbClr val="223A58"/>
                              </a:solidFill>
                              <a:latin typeface="Cambria Math"/>
                            </a:rPr>
                            <m:t>𝒃</m:t>
                          </m:r>
                        </m:num>
                        <m:den>
                          <m:f>
                            <m:fPr>
                              <m:type m:val="skw"/>
                              <m:ctrlPr>
                                <a:rPr lang="pt-BR" sz="2400" b="1" i="1" smtClean="0">
                                  <a:solidFill>
                                    <a:srgbClr val="223A58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400" b="1" i="1" smtClean="0">
                                  <a:solidFill>
                                    <a:srgbClr val="223A58"/>
                                  </a:solidFill>
                                  <a:latin typeface="Cambria Math"/>
                                </a:rPr>
                                <m:t>𝑩</m:t>
                              </m:r>
                            </m:num>
                            <m:den>
                              <m:r>
                                <a:rPr lang="pt-BR" sz="2400" b="1" i="1" smtClean="0">
                                  <a:solidFill>
                                    <a:srgbClr val="223A58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pt-BR" sz="2400" b="1" dirty="0" smtClean="0">
                  <a:solidFill>
                    <a:srgbClr val="223A58"/>
                  </a:solidFill>
                </a:endParaRP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4270217"/>
                <a:ext cx="1317412" cy="925703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931124" y="5075892"/>
                <a:ext cx="44445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223A58"/>
                          </a:solidFill>
                          <a:latin typeface="Cambria Math"/>
                        </a:rPr>
                        <m:t>𝑖</m:t>
                      </m:r>
                      <m:r>
                        <a:rPr lang="pt-BR" i="1" smtClean="0">
                          <a:solidFill>
                            <a:srgbClr val="223A58"/>
                          </a:solidFill>
                          <a:latin typeface="Cambria Math"/>
                        </a:rPr>
                        <m:t>=í</m:t>
                      </m:r>
                      <m:r>
                        <a:rPr lang="pt-BR" i="1" smtClean="0">
                          <a:solidFill>
                            <a:srgbClr val="223A58"/>
                          </a:solidFill>
                          <a:latin typeface="Cambria Math"/>
                        </a:rPr>
                        <m:t>𝑛𝑑𝑖𝑐𝑒</m:t>
                      </m:r>
                      <m:r>
                        <a:rPr lang="pt-BR" i="1" smtClean="0">
                          <a:solidFill>
                            <a:srgbClr val="223A58"/>
                          </a:solidFill>
                          <a:latin typeface="Cambria Math"/>
                        </a:rPr>
                        <m:t> </m:t>
                      </m:r>
                      <m:r>
                        <a:rPr lang="pt-BR" i="1" smtClean="0">
                          <a:solidFill>
                            <a:srgbClr val="223A58"/>
                          </a:solidFill>
                          <a:latin typeface="Cambria Math"/>
                        </a:rPr>
                        <m:t>𝑑𝑒</m:t>
                      </m:r>
                      <m:r>
                        <a:rPr lang="pt-BR" i="1" smtClean="0">
                          <a:solidFill>
                            <a:srgbClr val="223A58"/>
                          </a:solidFill>
                          <a:latin typeface="Cambria Math"/>
                        </a:rPr>
                        <m:t> </m:t>
                      </m:r>
                      <m:r>
                        <a:rPr lang="pt-BR" i="1" smtClean="0">
                          <a:solidFill>
                            <a:srgbClr val="223A58"/>
                          </a:solidFill>
                          <a:latin typeface="Cambria Math"/>
                        </a:rPr>
                        <m:t>𝑑𝑖𝑠𝑡𝑟𝑖𝑏𝑢𝑐𝑖</m:t>
                      </m:r>
                      <m:r>
                        <a:rPr lang="pt-BR" b="0" i="1" smtClean="0">
                          <a:solidFill>
                            <a:srgbClr val="223A58"/>
                          </a:solidFill>
                          <a:latin typeface="Cambria Math"/>
                        </a:rPr>
                        <m:t>ó</m:t>
                      </m:r>
                      <m:r>
                        <a:rPr lang="pt-BR" b="0" i="1" smtClean="0">
                          <a:solidFill>
                            <a:srgbClr val="223A58"/>
                          </a:solidFill>
                          <a:latin typeface="Cambria Math"/>
                        </a:rPr>
                        <m:t>𝑛</m:t>
                      </m:r>
                      <m:r>
                        <a:rPr lang="pt-BR" i="1" smtClean="0">
                          <a:solidFill>
                            <a:srgbClr val="223A58"/>
                          </a:solidFill>
                          <a:latin typeface="Cambria Math"/>
                        </a:rPr>
                        <m:t> </m:t>
                      </m:r>
                      <m:r>
                        <a:rPr lang="pt-BR" i="1" smtClean="0">
                          <a:solidFill>
                            <a:srgbClr val="223A58"/>
                          </a:solidFill>
                          <a:latin typeface="Cambria Math"/>
                        </a:rPr>
                        <m:t>𝑑𝑒𝑙</m:t>
                      </m:r>
                      <m:r>
                        <a:rPr lang="pt-BR" i="1" smtClean="0">
                          <a:solidFill>
                            <a:srgbClr val="223A58"/>
                          </a:solidFill>
                          <a:latin typeface="Cambria Math"/>
                        </a:rPr>
                        <m:t> </m:t>
                      </m:r>
                      <m:r>
                        <a:rPr lang="pt-BR" i="1" smtClean="0">
                          <a:solidFill>
                            <a:srgbClr val="223A58"/>
                          </a:solidFill>
                          <a:latin typeface="Cambria Math"/>
                        </a:rPr>
                        <m:t>𝑏𝑜𝑛𝑜</m:t>
                      </m:r>
                      <m:r>
                        <a:rPr lang="pt-BR" i="1" smtClean="0">
                          <a:solidFill>
                            <a:srgbClr val="223A58"/>
                          </a:solidFill>
                          <a:latin typeface="Cambria Math"/>
                        </a:rPr>
                        <m:t> </m:t>
                      </m:r>
                      <m:r>
                        <a:rPr lang="pt-BR" i="1" smtClean="0">
                          <a:solidFill>
                            <a:srgbClr val="223A58"/>
                          </a:solidFill>
                          <a:latin typeface="Cambria Math"/>
                        </a:rPr>
                        <m:t>𝑝𝑜𝑜𝑙</m:t>
                      </m:r>
                    </m:oMath>
                  </m:oMathPara>
                </a14:m>
                <a:endParaRPr lang="pt-BR" dirty="0" smtClean="0">
                  <a:solidFill>
                    <a:srgbClr val="223A58"/>
                  </a:solidFill>
                </a:endParaRP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124" y="5075892"/>
                <a:ext cx="4444550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206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2"/>
          <p:cNvSpPr>
            <a:spLocks noGrp="1"/>
          </p:cNvSpPr>
          <p:nvPr>
            <p:ph type="body" idx="10"/>
          </p:nvPr>
        </p:nvSpPr>
        <p:spPr>
          <a:xfrm>
            <a:off x="414306" y="1052736"/>
            <a:ext cx="5786478" cy="393689"/>
          </a:xfrm>
        </p:spPr>
        <p:txBody>
          <a:bodyPr/>
          <a:lstStyle/>
          <a:p>
            <a:r>
              <a:rPr lang="pt-BR" sz="2200" i="1" dirty="0" err="1" smtClean="0">
                <a:solidFill>
                  <a:srgbClr val="223A58"/>
                </a:solidFill>
                <a:latin typeface="Georgia" pitchFamily="18" charset="0"/>
              </a:rPr>
              <a:t>Ejemplo</a:t>
            </a:r>
            <a:endParaRPr lang="pt-BR" sz="2200" i="1" dirty="0">
              <a:solidFill>
                <a:srgbClr val="223A58"/>
              </a:solidFill>
              <a:latin typeface="Georgia" pitchFamily="18" charset="0"/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 bwMode="auto">
          <a:xfrm>
            <a:off x="107504" y="202966"/>
            <a:ext cx="8031836" cy="42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030A0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030A0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030A0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030A0"/>
                </a:solidFill>
                <a:latin typeface="Arial" pitchFamily="34" charset="0"/>
              </a:defRPr>
            </a:lvl9pPr>
          </a:lstStyle>
          <a:p>
            <a:r>
              <a:rPr lang="pt-BR" cap="sm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Índice de </a:t>
            </a:r>
            <a:r>
              <a:rPr lang="pt-BR" cap="small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Distribución</a:t>
            </a:r>
            <a:r>
              <a:rPr lang="pt-BR" cap="sm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pt-BR" cap="small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del</a:t>
            </a:r>
            <a:r>
              <a:rPr lang="pt-BR" cap="sm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pt-BR" cap="small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Bonos</a:t>
            </a:r>
            <a:r>
              <a:rPr lang="pt-BR" cap="sm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pt-BR" cap="smal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Pool</a:t>
            </a:r>
            <a:r>
              <a:rPr lang="pt-BR" cap="sm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2508670"/>
                  </p:ext>
                </p:extLst>
              </p:nvPr>
            </p:nvGraphicFramePr>
            <p:xfrm>
              <a:off x="971600" y="1988840"/>
              <a:ext cx="3285060" cy="227058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25060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</a:tblGrid>
                  <a:tr h="503022">
                    <a:tc gridSpan="3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cap="none" baseline="0" dirty="0" err="1" smtClean="0">
                              <a:solidFill>
                                <a:srgbClr val="244062"/>
                              </a:solidFill>
                              <a:effectLst/>
                              <a:latin typeface="AvantGarde Bk BT" pitchFamily="34" charset="0"/>
                            </a:rPr>
                            <a:t>Oficina</a:t>
                          </a:r>
                          <a:r>
                            <a:rPr lang="en-US" sz="1800" b="1" i="0" u="none" strike="noStrike" cap="none" baseline="0" dirty="0" smtClean="0">
                              <a:solidFill>
                                <a:srgbClr val="244062"/>
                              </a:solidFill>
                              <a:effectLst/>
                              <a:latin typeface="AvantGarde Bk BT" pitchFamily="34" charset="0"/>
                            </a:rPr>
                            <a:t> A</a:t>
                          </a:r>
                        </a:p>
                      </a:txBody>
                      <a:tcPr marL="9525" marR="9525" marT="9525" marB="0" anchor="ctr">
                        <a:lnR w="12700" cmpd="sng">
                          <a:noFill/>
                        </a:lnR>
                        <a:solidFill>
                          <a:srgbClr val="FFE40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34800">
                    <a:tc gridSpan="3"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4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</a:rPr>
                            <a:t>Bono</a:t>
                          </a:r>
                          <a:r>
                            <a:rPr lang="pt-BR" sz="1400" b="1" i="0" u="none" strike="noStrike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</a:rPr>
                            <a:t> Pool = R$ 1.000.000,00</a:t>
                          </a:r>
                          <a:endParaRPr lang="pt-BR" sz="1400" b="1" i="0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AvantGarde Bk BT" pitchFamily="34" charset="0"/>
                          </a:endParaRPr>
                        </a:p>
                      </a:txBody>
                      <a:tcPr marL="9525" marR="9525" marT="9525" marB="0"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pt-BR" sz="1600" b="1" i="0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AvantGarde Bk BT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pt-BR" sz="1600" b="1" i="0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AvantGarde Bk BT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3534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4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  <a:ea typeface="+mn-ea"/>
                              <a:cs typeface="+mn-cs"/>
                            </a:rPr>
                            <a:t>Disciplina </a:t>
                          </a:r>
                          <a:r>
                            <a:rPr lang="pt-BR" sz="1400" b="0" i="0" u="none" strike="noStrike" kern="1200" dirty="0" err="1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  <a:ea typeface="+mn-ea"/>
                              <a:cs typeface="+mn-cs"/>
                            </a:rPr>
                            <a:t>del</a:t>
                          </a:r>
                          <a:r>
                            <a:rPr lang="pt-BR" sz="14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pt-BR" sz="1400" b="0" i="0" u="none" strike="noStrike" kern="1200" dirty="0" err="1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  <a:ea typeface="+mn-ea"/>
                              <a:cs typeface="+mn-cs"/>
                            </a:rPr>
                            <a:t>Empleado</a:t>
                          </a:r>
                          <a:endParaRPr lang="pt-BR" sz="1400" b="0" i="0" u="none" strike="noStrike" kern="1200" dirty="0" smtClean="0">
                            <a:solidFill>
                              <a:srgbClr val="000000"/>
                            </a:solidFill>
                            <a:effectLst/>
                            <a:latin typeface="AvantGarde Bk BT" pitchFamily="34" charset="0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pt-BR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</a:rPr>
                            <a:t>Bono</a:t>
                          </a:r>
                          <a:endParaRPr lang="pt-B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vantGarde Bk BT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pt-BR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AvantGarde Bk BT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33534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</a:rPr>
                            <a:t>21</a:t>
                          </a:r>
                          <a:endParaRPr lang="pt-B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vantGarde Bk BT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pt-BR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</a:rPr>
                            <a:t>R$ 500.000,00</a:t>
                          </a:r>
                          <a:endParaRPr lang="pt-B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vantGarde Bk BT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pt-BR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</a:rPr>
                            <a:t>1,5</a:t>
                          </a:r>
                          <a:endParaRPr lang="pt-B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vantGarde Bk BT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33534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</a:rPr>
                            <a:t>20</a:t>
                          </a:r>
                          <a:endParaRPr lang="pt-B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vantGarde Bk BT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</a:rPr>
                            <a:t>R$ 300.000,00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pt-BR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</a:rPr>
                            <a:t>0,9</a:t>
                          </a:r>
                          <a:endParaRPr lang="pt-B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vantGarde Bk BT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335348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pt-BR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</a:rPr>
                            <a:t>18</a:t>
                          </a:r>
                          <a:endParaRPr lang="pt-B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vantGarde Bk BT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</a:rPr>
                            <a:t>R$ 200.000,00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pt-BR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</a:rPr>
                            <a:t>0,6</a:t>
                          </a:r>
                          <a:endParaRPr lang="pt-B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vantGarde Bk BT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2508670"/>
                  </p:ext>
                </p:extLst>
              </p:nvPr>
            </p:nvGraphicFramePr>
            <p:xfrm>
              <a:off x="971600" y="1988840"/>
              <a:ext cx="3285060" cy="227058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2506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</a:tblGrid>
                  <a:tr h="503022">
                    <a:tc gridSpan="3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cap="none" baseline="0" dirty="0" err="1" smtClean="0">
                              <a:solidFill>
                                <a:srgbClr val="244062"/>
                              </a:solidFill>
                              <a:effectLst/>
                              <a:latin typeface="AvantGarde Bk BT" pitchFamily="34" charset="0"/>
                            </a:rPr>
                            <a:t>Oficina</a:t>
                          </a:r>
                          <a:r>
                            <a:rPr lang="en-US" sz="1800" b="1" i="0" u="none" strike="noStrike" cap="none" baseline="0" dirty="0" smtClean="0">
                              <a:solidFill>
                                <a:srgbClr val="244062"/>
                              </a:solidFill>
                              <a:effectLst/>
                              <a:latin typeface="AvantGarde Bk BT" pitchFamily="34" charset="0"/>
                            </a:rPr>
                            <a:t> </a:t>
                          </a:r>
                          <a:r>
                            <a:rPr lang="en-US" sz="1800" b="1" i="0" u="none" strike="noStrike" cap="none" baseline="0" dirty="0" smtClean="0">
                              <a:solidFill>
                                <a:srgbClr val="244062"/>
                              </a:solidFill>
                              <a:effectLst/>
                              <a:latin typeface="AvantGarde Bk BT" pitchFamily="34" charset="0"/>
                            </a:rPr>
                            <a:t>A</a:t>
                          </a:r>
                        </a:p>
                      </a:txBody>
                      <a:tcPr marL="9525" marR="9525" marT="9525" marB="0" anchor="ctr">
                        <a:lnR w="12700" cmpd="sng">
                          <a:noFill/>
                        </a:lnR>
                        <a:solidFill>
                          <a:srgbClr val="FFE40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334800">
                    <a:tc gridSpan="3"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4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</a:rPr>
                            <a:t>Bono</a:t>
                          </a:r>
                          <a:r>
                            <a:rPr lang="pt-BR" sz="1400" b="1" i="0" u="none" strike="noStrike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</a:rPr>
                            <a:t> </a:t>
                          </a:r>
                          <a:r>
                            <a:rPr lang="pt-BR" sz="1400" b="1" i="0" u="none" strike="noStrike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</a:rPr>
                            <a:t>Pool = R$ 1.000.000,00</a:t>
                          </a:r>
                          <a:endParaRPr lang="pt-BR" sz="1400" b="1" i="0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AvantGarde Bk BT" pitchFamily="34" charset="0"/>
                          </a:endParaRPr>
                        </a:p>
                      </a:txBody>
                      <a:tcPr marL="9525" marR="9525" marT="9525" marB="0" anchor="ctr">
                        <a:lnR w="12700" cmpd="sng">
                          <a:noFill/>
                        </a:ln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pt-BR" sz="1600" b="1" i="0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AvantGarde Bk BT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pt-BR" sz="1600" b="1" i="0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AvantGarde Bk BT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4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  <a:ea typeface="+mn-ea"/>
                              <a:cs typeface="+mn-cs"/>
                            </a:rPr>
                            <a:t>Disciplina </a:t>
                          </a:r>
                          <a:r>
                            <a:rPr lang="pt-BR" sz="1400" b="0" i="0" u="none" strike="noStrike" kern="1200" dirty="0" err="1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  <a:ea typeface="+mn-ea"/>
                              <a:cs typeface="+mn-cs"/>
                            </a:rPr>
                            <a:t>del</a:t>
                          </a:r>
                          <a:r>
                            <a:rPr lang="pt-BR" sz="14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pt-BR" sz="1400" b="0" i="0" u="none" strike="noStrike" kern="1200" dirty="0" err="1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  <a:ea typeface="+mn-ea"/>
                              <a:cs typeface="+mn-cs"/>
                            </a:rPr>
                            <a:t>Empleado</a:t>
                          </a:r>
                          <a:endParaRPr lang="pt-BR" sz="1400" b="0" i="0" u="none" strike="noStrike" kern="1200" dirty="0" smtClean="0">
                            <a:solidFill>
                              <a:srgbClr val="000000"/>
                            </a:solidFill>
                            <a:effectLst/>
                            <a:latin typeface="AvantGarde Bk BT" pitchFamily="34" charset="0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pt-BR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</a:rPr>
                            <a:t>Bono</a:t>
                          </a:r>
                          <a:endParaRPr lang="pt-B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vantGarde Bk BT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0" marR="0" marT="0" marB="0" anchor="ctr">
                        <a:blipFill rotWithShape="1">
                          <a:blip r:embed="rId3"/>
                          <a:stretch>
                            <a:fillRect l="-356780" t="-197143" r="-847" b="-24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33534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</a:rPr>
                            <a:t>21</a:t>
                          </a:r>
                          <a:endParaRPr lang="pt-B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vantGarde Bk BT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pt-BR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</a:rPr>
                            <a:t>R$ 500.000,00</a:t>
                          </a:r>
                          <a:endParaRPr lang="pt-B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vantGarde Bk BT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pt-BR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</a:rPr>
                            <a:t>1,5</a:t>
                          </a:r>
                          <a:endParaRPr lang="pt-B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vantGarde Bk BT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  <a:tr h="33534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</a:rPr>
                            <a:t>20</a:t>
                          </a:r>
                          <a:endParaRPr lang="pt-B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vantGarde Bk BT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</a:rPr>
                            <a:t>R$ 300.000,00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pt-BR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</a:rPr>
                            <a:t>0,9</a:t>
                          </a:r>
                          <a:endParaRPr lang="pt-B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vantGarde Bk BT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4"/>
                      </a:ext>
                    </a:extLst>
                  </a:tr>
                  <a:tr h="335348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pt-BR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</a:rPr>
                            <a:t>18</a:t>
                          </a:r>
                          <a:endParaRPr lang="pt-B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vantGarde Bk BT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</a:rPr>
                            <a:t>R$ 200.000,00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pt-BR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</a:rPr>
                            <a:t>0,6</a:t>
                          </a:r>
                          <a:endParaRPr lang="pt-B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vantGarde Bk BT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ela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9975366"/>
                  </p:ext>
                </p:extLst>
              </p:nvPr>
            </p:nvGraphicFramePr>
            <p:xfrm>
              <a:off x="4788024" y="1988840"/>
              <a:ext cx="3285060" cy="227058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25060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</a:tblGrid>
                  <a:tr h="503022">
                    <a:tc gridSpan="3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cap="none" baseline="0" dirty="0" err="1" smtClean="0">
                              <a:solidFill>
                                <a:srgbClr val="244062"/>
                              </a:solidFill>
                              <a:effectLst/>
                              <a:latin typeface="AvantGarde Bk BT" pitchFamily="34" charset="0"/>
                            </a:rPr>
                            <a:t>Oficina</a:t>
                          </a:r>
                          <a:r>
                            <a:rPr lang="en-US" sz="1800" b="1" i="0" u="none" strike="noStrike" cap="none" baseline="0" dirty="0" smtClean="0">
                              <a:solidFill>
                                <a:srgbClr val="244062"/>
                              </a:solidFill>
                              <a:effectLst/>
                              <a:latin typeface="AvantGarde Bk BT" pitchFamily="34" charset="0"/>
                            </a:rPr>
                            <a:t> B</a:t>
                          </a:r>
                        </a:p>
                      </a:txBody>
                      <a:tcPr marL="9525" marR="9525" marT="9525" marB="0" anchor="ctr">
                        <a:lnL w="12700" cmpd="sng">
                          <a:noFill/>
                        </a:lnL>
                        <a:solidFill>
                          <a:srgbClr val="FFE40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solidFill>
                          <a:srgbClr val="FFE40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solidFill>
                          <a:srgbClr val="FFE40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34800">
                    <a:tc gridSpan="3"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4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</a:rPr>
                            <a:t>Bono</a:t>
                          </a:r>
                          <a:r>
                            <a:rPr lang="pt-BR" sz="1400" b="1" i="0" u="none" strike="noStrike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</a:rPr>
                            <a:t> Pool = R$ 10.000.000,00</a:t>
                          </a:r>
                          <a:endParaRPr lang="pt-BR" sz="1400" b="1" i="0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AvantGarde Bk BT" pitchFamily="34" charset="0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noFill/>
                        </a:lnL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pt-BR" sz="1600" b="1" i="0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AvantGarde Bk BT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pt-BR" sz="1600" b="1" i="0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AvantGarde Bk BT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33534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4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  <a:ea typeface="+mn-ea"/>
                              <a:cs typeface="+mn-cs"/>
                            </a:rPr>
                            <a:t>Disciplina </a:t>
                          </a:r>
                          <a:r>
                            <a:rPr lang="pt-BR" sz="1400" b="0" i="0" u="none" strike="noStrike" kern="1200" dirty="0" err="1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  <a:ea typeface="+mn-ea"/>
                              <a:cs typeface="+mn-cs"/>
                            </a:rPr>
                            <a:t>del</a:t>
                          </a:r>
                          <a:r>
                            <a:rPr lang="pt-BR" sz="14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pt-BR" sz="1400" b="0" i="0" u="none" strike="noStrike" kern="1200" dirty="0" err="1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  <a:ea typeface="+mn-ea"/>
                              <a:cs typeface="+mn-cs"/>
                            </a:rPr>
                            <a:t>Empleado</a:t>
                          </a:r>
                          <a:endParaRPr lang="pt-BR" sz="1400" b="0" i="0" u="none" strike="noStrike" kern="1200" dirty="0" smtClean="0">
                            <a:solidFill>
                              <a:srgbClr val="000000"/>
                            </a:solidFill>
                            <a:effectLst/>
                            <a:latin typeface="AvantGarde Bk BT" pitchFamily="34" charset="0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pt-BR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</a:rPr>
                            <a:t>Bono</a:t>
                          </a:r>
                          <a:endParaRPr lang="pt-B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vantGarde Bk BT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1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pt-BR" sz="18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AvantGarde Bk BT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33534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</a:rPr>
                            <a:t>21</a:t>
                          </a:r>
                          <a:endParaRPr lang="pt-B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vantGarde Bk BT" pitchFamily="34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pt-BR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</a:rPr>
                            <a:t>R$ 5.000.000,00</a:t>
                          </a:r>
                          <a:endParaRPr lang="pt-B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vantGarde Bk BT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pt-BR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</a:rPr>
                            <a:t>1,5</a:t>
                          </a:r>
                          <a:endParaRPr lang="pt-B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vantGarde Bk BT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33534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</a:rPr>
                            <a:t>20</a:t>
                          </a:r>
                          <a:endParaRPr lang="pt-B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vantGarde Bk BT" pitchFamily="34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</a:rPr>
                            <a:t>R$ 3.000.000,00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pt-BR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</a:rPr>
                            <a:t>0,9</a:t>
                          </a:r>
                          <a:endParaRPr lang="pt-B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vantGarde Bk BT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335348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pt-BR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</a:rPr>
                            <a:t>18</a:t>
                          </a:r>
                          <a:endParaRPr lang="pt-B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vantGarde Bk BT" pitchFamily="34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</a:rPr>
                            <a:t>R$ 2.000.000,00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pt-BR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</a:rPr>
                            <a:t>0,6</a:t>
                          </a:r>
                          <a:endParaRPr lang="pt-B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vantGarde Bk BT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ela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9975366"/>
                  </p:ext>
                </p:extLst>
              </p:nvPr>
            </p:nvGraphicFramePr>
            <p:xfrm>
              <a:off x="4788024" y="1988840"/>
              <a:ext cx="3285060" cy="227058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2506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7200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</a:tblGrid>
                  <a:tr h="503022">
                    <a:tc gridSpan="3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cap="none" baseline="0" dirty="0" err="1" smtClean="0">
                              <a:solidFill>
                                <a:srgbClr val="244062"/>
                              </a:solidFill>
                              <a:effectLst/>
                              <a:latin typeface="AvantGarde Bk BT" pitchFamily="34" charset="0"/>
                            </a:rPr>
                            <a:t>Oficina</a:t>
                          </a:r>
                          <a:r>
                            <a:rPr lang="en-US" sz="1800" b="1" i="0" u="none" strike="noStrike" cap="none" baseline="0" dirty="0" smtClean="0">
                              <a:solidFill>
                                <a:srgbClr val="244062"/>
                              </a:solidFill>
                              <a:effectLst/>
                              <a:latin typeface="AvantGarde Bk BT" pitchFamily="34" charset="0"/>
                            </a:rPr>
                            <a:t> </a:t>
                          </a:r>
                          <a:r>
                            <a:rPr lang="en-US" sz="1800" b="1" i="0" u="none" strike="noStrike" cap="none" baseline="0" dirty="0" smtClean="0">
                              <a:solidFill>
                                <a:srgbClr val="244062"/>
                              </a:solidFill>
                              <a:effectLst/>
                              <a:latin typeface="AvantGarde Bk BT" pitchFamily="34" charset="0"/>
                            </a:rPr>
                            <a:t>B</a:t>
                          </a:r>
                        </a:p>
                      </a:txBody>
                      <a:tcPr marL="9525" marR="9525" marT="9525" marB="0" anchor="ctr">
                        <a:lnL w="12700" cmpd="sng">
                          <a:noFill/>
                        </a:lnL>
                        <a:solidFill>
                          <a:srgbClr val="FFE40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solidFill>
                          <a:srgbClr val="FFE40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solidFill>
                          <a:srgbClr val="FFE40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334800">
                    <a:tc gridSpan="3"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4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</a:rPr>
                            <a:t>Bono</a:t>
                          </a:r>
                          <a:r>
                            <a:rPr lang="pt-BR" sz="1400" b="1" i="0" u="none" strike="noStrike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</a:rPr>
                            <a:t> </a:t>
                          </a:r>
                          <a:r>
                            <a:rPr lang="pt-BR" sz="1400" b="1" i="0" u="none" strike="noStrike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</a:rPr>
                            <a:t>Pool = R$ 10.000.000,00</a:t>
                          </a:r>
                          <a:endParaRPr lang="pt-BR" sz="1400" b="1" i="0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AvantGarde Bk BT" pitchFamily="34" charset="0"/>
                          </a:endParaRPr>
                        </a:p>
                      </a:txBody>
                      <a:tcPr marL="9525" marR="9525" marT="9525" marB="0" anchor="ctr">
                        <a:lnL w="12700" cmpd="sng">
                          <a:noFill/>
                        </a:lnL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pt-BR" sz="1600" b="1" i="0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AvantGarde Bk BT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pt-BR" sz="1600" b="1" i="0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AvantGarde Bk BT" pitchFamily="34" charset="0"/>
                          </a:endParaRPr>
                        </a:p>
                      </a:txBody>
                      <a:tcPr marL="9525" marR="9525" marT="9525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4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  <a:ea typeface="+mn-ea"/>
                              <a:cs typeface="+mn-cs"/>
                            </a:rPr>
                            <a:t>Disciplina </a:t>
                          </a:r>
                          <a:r>
                            <a:rPr lang="pt-BR" sz="1400" b="0" i="0" u="none" strike="noStrike" kern="1200" dirty="0" err="1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  <a:ea typeface="+mn-ea"/>
                              <a:cs typeface="+mn-cs"/>
                            </a:rPr>
                            <a:t>del</a:t>
                          </a:r>
                          <a:r>
                            <a:rPr lang="pt-BR" sz="1400" b="0" i="0" u="none" strike="noStrike" kern="1200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pt-BR" sz="1400" b="0" i="0" u="none" strike="noStrike" kern="1200" dirty="0" err="1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  <a:ea typeface="+mn-ea"/>
                              <a:cs typeface="+mn-cs"/>
                            </a:rPr>
                            <a:t>Empleado</a:t>
                          </a:r>
                          <a:endParaRPr lang="pt-BR" sz="1400" b="0" i="0" u="none" strike="noStrike" kern="1200" dirty="0" smtClean="0">
                            <a:solidFill>
                              <a:srgbClr val="000000"/>
                            </a:solidFill>
                            <a:effectLst/>
                            <a:latin typeface="AvantGarde Bk BT" pitchFamily="34" charset="0"/>
                            <a:ea typeface="+mn-ea"/>
                            <a:cs typeface="+mn-cs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pt-BR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</a:rPr>
                            <a:t>Bono</a:t>
                          </a:r>
                          <a:endParaRPr lang="pt-B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vantGarde Bk BT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0" marR="0" marT="0" marB="0" anchor="ctr">
                        <a:blipFill rotWithShape="1">
                          <a:blip r:embed="rId4"/>
                          <a:stretch>
                            <a:fillRect l="-356780" t="-197143" r="-847" b="-24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33534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</a:rPr>
                            <a:t>21</a:t>
                          </a:r>
                          <a:endParaRPr lang="pt-B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vantGarde Bk BT" pitchFamily="34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pt-BR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</a:rPr>
                            <a:t>R$ 5.000.000,00</a:t>
                          </a:r>
                          <a:endParaRPr lang="pt-B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vantGarde Bk BT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pt-BR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</a:rPr>
                            <a:t>1,5</a:t>
                          </a:r>
                          <a:endParaRPr lang="pt-B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vantGarde Bk BT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  <a:tr h="33534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pt-BR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</a:rPr>
                            <a:t>20</a:t>
                          </a:r>
                          <a:endParaRPr lang="pt-B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vantGarde Bk BT" pitchFamily="34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</a:rPr>
                            <a:t>R$ 3.000.000,00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pt-BR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</a:rPr>
                            <a:t>0,9</a:t>
                          </a:r>
                          <a:endParaRPr lang="pt-B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vantGarde Bk BT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4"/>
                      </a:ext>
                    </a:extLst>
                  </a:tr>
                  <a:tr h="335348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pt-BR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</a:rPr>
                            <a:t>18</a:t>
                          </a:r>
                          <a:endParaRPr lang="pt-B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vantGarde Bk BT" pitchFamily="34" charset="0"/>
                          </a:endParaRP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</a:rPr>
                            <a:t>R$ 2.000.000,00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pt-BR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vantGarde Bk BT" pitchFamily="34" charset="0"/>
                            </a:rPr>
                            <a:t>0,6</a:t>
                          </a:r>
                          <a:endParaRPr lang="pt-BR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vantGarde Bk BT" pitchFamily="34" charset="0"/>
                          </a:endParaRP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Retângulo 9"/>
          <p:cNvSpPr/>
          <p:nvPr/>
        </p:nvSpPr>
        <p:spPr>
          <a:xfrm>
            <a:off x="215896" y="6335742"/>
            <a:ext cx="43561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i="1" dirty="0" smtClean="0">
                <a:solidFill>
                  <a:srgbClr val="5F5F5F"/>
                </a:solidFill>
                <a:latin typeface="Arial"/>
              </a:rPr>
              <a:t>*</a:t>
            </a:r>
            <a:r>
              <a:rPr lang="pt-BR" sz="1100" dirty="0"/>
              <a:t> </a:t>
            </a:r>
            <a:r>
              <a:rPr lang="pt-BR" sz="1100" i="1" dirty="0">
                <a:solidFill>
                  <a:srgbClr val="5F5F5F"/>
                </a:solidFill>
                <a:latin typeface="Arial"/>
              </a:rPr>
              <a:t>Valores </a:t>
            </a:r>
            <a:r>
              <a:rPr lang="pt-BR" sz="1100" i="1" dirty="0" err="1">
                <a:solidFill>
                  <a:srgbClr val="5F5F5F"/>
                </a:solidFill>
                <a:latin typeface="Arial"/>
              </a:rPr>
              <a:t>ficticios</a:t>
            </a:r>
            <a:r>
              <a:rPr lang="pt-BR" sz="1100" i="1" dirty="0">
                <a:solidFill>
                  <a:srgbClr val="5F5F5F"/>
                </a:solidFill>
                <a:latin typeface="Arial"/>
              </a:rPr>
              <a:t>. Considere n = 3 para ambos </a:t>
            </a:r>
            <a:r>
              <a:rPr lang="pt-BR" sz="1100" i="1" dirty="0" smtClean="0">
                <a:solidFill>
                  <a:srgbClr val="5F5F5F"/>
                </a:solidFill>
                <a:latin typeface="Arial"/>
              </a:rPr>
              <a:t>casos.</a:t>
            </a:r>
            <a:endParaRPr lang="pt-BR" sz="1100" i="1" dirty="0">
              <a:solidFill>
                <a:srgbClr val="5F5F5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249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5496" y="5377571"/>
            <a:ext cx="9036496" cy="1075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 bwMode="auto">
          <a:xfrm>
            <a:off x="107504" y="202966"/>
            <a:ext cx="8031836" cy="42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030A0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030A0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030A0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030A0"/>
                </a:solidFill>
                <a:latin typeface="Arial" pitchFamily="34" charset="0"/>
              </a:defRPr>
            </a:lvl9pPr>
          </a:lstStyle>
          <a:p>
            <a:r>
              <a:rPr lang="pt-BR" cap="sm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Índice de </a:t>
            </a:r>
            <a:r>
              <a:rPr lang="pt-BR" cap="small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Distribución</a:t>
            </a:r>
            <a:r>
              <a:rPr lang="pt-BR" cap="sm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pt-BR" cap="small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del</a:t>
            </a:r>
            <a:r>
              <a:rPr lang="pt-BR" cap="sm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pt-BR" cap="small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Bonos</a:t>
            </a:r>
            <a:r>
              <a:rPr lang="pt-BR" cap="sm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Pool 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201327"/>
              </p:ext>
            </p:extLst>
          </p:nvPr>
        </p:nvGraphicFramePr>
        <p:xfrm>
          <a:off x="251520" y="1268760"/>
          <a:ext cx="8640960" cy="45145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16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86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58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372"/>
                <a:gridCol w="2057372"/>
              </a:tblGrid>
              <a:tr h="4608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cap="none" baseline="0" dirty="0" err="1" smtClean="0">
                          <a:solidFill>
                            <a:srgbClr val="244062"/>
                          </a:solidFill>
                          <a:effectLst/>
                          <a:latin typeface="AvantGarde Bk BT" pitchFamily="34" charset="0"/>
                        </a:rPr>
                        <a:t>Resultados</a:t>
                      </a:r>
                      <a:r>
                        <a:rPr lang="en-US" sz="1800" b="1" i="0" u="none" strike="noStrike" cap="none" baseline="0" dirty="0" smtClean="0">
                          <a:solidFill>
                            <a:srgbClr val="244062"/>
                          </a:solidFill>
                          <a:effectLst/>
                          <a:latin typeface="AvantGarde Bk BT" pitchFamily="34" charset="0"/>
                        </a:rPr>
                        <a:t> de </a:t>
                      </a:r>
                      <a:r>
                        <a:rPr lang="en-US" sz="1800" b="1" i="0" u="none" strike="noStrike" cap="none" baseline="0" dirty="0" err="1" smtClean="0">
                          <a:solidFill>
                            <a:srgbClr val="244062"/>
                          </a:solidFill>
                          <a:effectLst/>
                          <a:latin typeface="AvantGarde Bk BT" pitchFamily="34" charset="0"/>
                        </a:rPr>
                        <a:t>Estratos</a:t>
                      </a:r>
                      <a:endParaRPr lang="en-US" sz="1800" b="1" i="0" u="none" strike="noStrike" cap="none" baseline="0" dirty="0" smtClean="0">
                        <a:solidFill>
                          <a:srgbClr val="244062"/>
                        </a:solidFill>
                        <a:effectLst/>
                        <a:latin typeface="AvantGarde Bk BT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E40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cap="none" baseline="0" dirty="0" smtClean="0">
                        <a:solidFill>
                          <a:srgbClr val="244062"/>
                        </a:solidFill>
                        <a:effectLst/>
                        <a:latin typeface="AvantGarde Bk BT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E40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cap="none" baseline="0" dirty="0" smtClean="0">
                        <a:solidFill>
                          <a:srgbClr val="244062"/>
                        </a:solidFill>
                        <a:effectLst/>
                        <a:latin typeface="AvantGarde Bk BT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E40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cap="none" baseline="0" dirty="0" smtClean="0">
                        <a:solidFill>
                          <a:srgbClr val="244062"/>
                        </a:solidFill>
                        <a:effectLst/>
                        <a:latin typeface="AvantGarde Bk BT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E4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227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</a:rPr>
                        <a:t>Clase</a:t>
                      </a:r>
                      <a:endParaRPr lang="pt-BR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vantGarde Bk BT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</a:rPr>
                        <a:t>Disciplina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</a:rPr>
                        <a:t>Mediana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vantGarde Bk BT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vantGarde Bk BT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2273">
                <a:tc vMerge="1"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vantGarde Bk BT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vantGarde Bk BT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</a:rPr>
                        <a:t>Consultivo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</a:rPr>
                        <a:t>Escala / </a:t>
                      </a:r>
                      <a:r>
                        <a:rPr lang="pt-BR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</a:rPr>
                        <a:t>Volumen</a:t>
                      </a:r>
                      <a:endParaRPr lang="pt-BR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vantGarde Bk BT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</a:rPr>
                        <a:t>No Jurídico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4476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AvantGarde Bk BT"/>
                          <a:ea typeface="Calibri"/>
                          <a:cs typeface="Times New Roman"/>
                        </a:rPr>
                        <a:t>Alta </a:t>
                      </a:r>
                      <a:r>
                        <a:rPr lang="pt-BR" sz="1400" kern="1200" dirty="0" err="1" smtClean="0">
                          <a:solidFill>
                            <a:schemeClr val="dk1"/>
                          </a:solidFill>
                          <a:effectLst/>
                          <a:latin typeface="AvantGarde Bk BT"/>
                          <a:ea typeface="Calibri"/>
                          <a:cs typeface="Times New Roman"/>
                        </a:rPr>
                        <a:t>Dirección</a:t>
                      </a:r>
                      <a:r>
                        <a:rPr lang="pt-BR" sz="1400" dirty="0" smtClean="0">
                          <a:effectLst/>
                          <a:latin typeface="AvantGarde Bk B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  <a:ea typeface="+mn-ea"/>
                          <a:cs typeface="+mn-cs"/>
                        </a:rPr>
                        <a:t>21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vantGarde Bk BT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  <a:ea typeface="+mn-ea"/>
                          <a:cs typeface="+mn-cs"/>
                        </a:rPr>
                        <a:t>2,99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vantGarde Bk BT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4476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 smtClean="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  <a:ea typeface="+mn-ea"/>
                          <a:cs typeface="+mn-cs"/>
                        </a:rPr>
                        <a:t>20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vantGarde Bk BT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  <a:ea typeface="+mn-ea"/>
                          <a:cs typeface="+mn-cs"/>
                        </a:rPr>
                        <a:t>2,41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  <a:ea typeface="+mn-ea"/>
                          <a:cs typeface="+mn-cs"/>
                        </a:rPr>
                        <a:t>7,35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vantGarde Bk BT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4476"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AvantGarde Bk BT"/>
                          <a:ea typeface="Calibri"/>
                          <a:cs typeface="Times New Roman"/>
                        </a:rPr>
                        <a:t>Mediana </a:t>
                      </a:r>
                      <a:r>
                        <a:rPr lang="pt-BR" sz="1400" kern="1200" dirty="0" err="1" smtClean="0">
                          <a:solidFill>
                            <a:schemeClr val="dk1"/>
                          </a:solidFill>
                          <a:effectLst/>
                          <a:latin typeface="AvantGarde Bk BT"/>
                          <a:ea typeface="Calibri"/>
                          <a:cs typeface="Times New Roman"/>
                        </a:rPr>
                        <a:t>Dirección</a:t>
                      </a:r>
                      <a:r>
                        <a:rPr lang="pt-BR" sz="1400" dirty="0" smtClean="0">
                          <a:effectLst/>
                          <a:latin typeface="AvantGarde Bk B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  <a:ea typeface="+mn-ea"/>
                          <a:cs typeface="+mn-cs"/>
                        </a:rPr>
                        <a:t>1,91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vantGarde Bk BT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antGarde Bk BT"/>
                        </a:rPr>
                        <a:t>3,86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  <a:ea typeface="+mn-ea"/>
                          <a:cs typeface="+mn-cs"/>
                        </a:rPr>
                        <a:t>6,13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vantGarde Bk BT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4476">
                <a:tc v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vantGarde Bk BT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  <a:ea typeface="+mn-ea"/>
                          <a:cs typeface="+mn-cs"/>
                        </a:rPr>
                        <a:t>1,51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vantGarde Bk BT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vantGarde Bk BT"/>
                        </a:rPr>
                        <a:t>3,02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  <a:ea typeface="+mn-ea"/>
                          <a:cs typeface="+mn-cs"/>
                        </a:rPr>
                        <a:t>4,55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vantGarde Bk BT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4476">
                <a:tc vMerge="1"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vantGarde Bk BT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  <a:ea typeface="+mn-ea"/>
                          <a:cs typeface="+mn-cs"/>
                        </a:rPr>
                        <a:t>1,25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vantGarde Bk BT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vantGarde Bk BT"/>
                        </a:rPr>
                        <a:t>2,54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  <a:ea typeface="+mn-ea"/>
                          <a:cs typeface="+mn-cs"/>
                        </a:rPr>
                        <a:t>3,22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vantGarde Bk BT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4476">
                <a:tc rowSpan="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AvantGarde Bk BT"/>
                          <a:ea typeface="Calibri"/>
                          <a:cs typeface="Times New Roman"/>
                        </a:rPr>
                        <a:t>Superior y </a:t>
                      </a:r>
                      <a:r>
                        <a:rPr lang="pt-BR" sz="1400" kern="1200" dirty="0" err="1" smtClean="0">
                          <a:solidFill>
                            <a:schemeClr val="dk1"/>
                          </a:solidFill>
                          <a:effectLst/>
                          <a:latin typeface="AvantGarde Bk BT"/>
                          <a:ea typeface="Calibri"/>
                          <a:cs typeface="Times New Roman"/>
                        </a:rPr>
                        <a:t>Coordinación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</a:rPr>
                        <a:t>.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  <a:ea typeface="+mn-ea"/>
                          <a:cs typeface="+mn-cs"/>
                        </a:rPr>
                        <a:t>0,92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vantGarde Bk BT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vantGarde Bk BT"/>
                        </a:rPr>
                        <a:t>2,02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  <a:ea typeface="+mn-ea"/>
                          <a:cs typeface="+mn-cs"/>
                        </a:rPr>
                        <a:t>2,37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vantGarde Bk BT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447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  <a:ea typeface="+mn-ea"/>
                          <a:cs typeface="+mn-cs"/>
                        </a:rPr>
                        <a:t>0,65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vantGarde Bk BT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vantGarde Bk BT"/>
                        </a:rPr>
                        <a:t>1,56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  <a:ea typeface="+mn-ea"/>
                          <a:cs typeface="+mn-cs"/>
                        </a:rPr>
                        <a:t>1,98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vantGarde Bk BT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4476">
                <a:tc vMerge="1"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vantGarde Bk BT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  <a:ea typeface="+mn-ea"/>
                          <a:cs typeface="+mn-cs"/>
                        </a:rPr>
                        <a:t>0,43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vantGarde Bk BT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vantGarde Bk BT"/>
                        </a:rPr>
                        <a:t>1,18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  <a:ea typeface="+mn-ea"/>
                          <a:cs typeface="+mn-cs"/>
                        </a:rPr>
                        <a:t>1,71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vantGarde Bk BT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4476">
                <a:tc vMerge="1"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vantGarde Bk BT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  <a:ea typeface="+mn-ea"/>
                          <a:cs typeface="+mn-cs"/>
                        </a:rPr>
                        <a:t>0,27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vantGarde Bk BT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antGarde Bk BT"/>
                        </a:rPr>
                        <a:t>0,84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  <a:ea typeface="+mn-ea"/>
                          <a:cs typeface="+mn-cs"/>
                        </a:rPr>
                        <a:t>1,55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vantGarde Bk BT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4476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vantGarde Bk BT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  <a:ea typeface="+mn-ea"/>
                          <a:cs typeface="+mn-cs"/>
                        </a:rPr>
                        <a:t>12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vantGarde Bk BT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  <a:ea typeface="+mn-ea"/>
                          <a:cs typeface="+mn-cs"/>
                        </a:rPr>
                        <a:t>-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vantGarde Bk BT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antGarde Bk BT"/>
                        </a:rPr>
                        <a:t>0,54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  <a:ea typeface="+mn-ea"/>
                          <a:cs typeface="+mn-cs"/>
                        </a:rPr>
                        <a:t>1,40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vantGarde Bk BT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4476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vantGarde Bk BT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  <a:ea typeface="+mn-ea"/>
                          <a:cs typeface="+mn-cs"/>
                        </a:rPr>
                        <a:t>11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vantGarde Bk BT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  <a:ea typeface="+mn-ea"/>
                          <a:cs typeface="+mn-cs"/>
                        </a:rPr>
                        <a:t>-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vantGarde Bk BT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antGarde Bk BT"/>
                        </a:rPr>
                        <a:t>0,32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  <a:ea typeface="+mn-ea"/>
                          <a:cs typeface="+mn-cs"/>
                        </a:rPr>
                        <a:t>1,28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vantGarde Bk BT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157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0" y="3141080"/>
            <a:ext cx="9144000" cy="1008000"/>
          </a:xfrm>
        </p:spPr>
        <p:txBody>
          <a:bodyPr>
            <a:noAutofit/>
          </a:bodyPr>
          <a:lstStyle/>
          <a:p>
            <a:pPr algn="ctr"/>
            <a:r>
              <a:rPr lang="pt-BR" sz="2800" cap="small" dirty="0" smtClean="0">
                <a:solidFill>
                  <a:srgbClr val="223A58"/>
                </a:solidFill>
                <a:latin typeface="+mj-lt"/>
              </a:rPr>
              <a:t>Conceptos Base de </a:t>
            </a:r>
            <a:r>
              <a:rPr lang="pt-BR" sz="2800" cap="small" dirty="0" err="1" smtClean="0">
                <a:solidFill>
                  <a:srgbClr val="223A58"/>
                </a:solidFill>
                <a:latin typeface="+mj-lt"/>
              </a:rPr>
              <a:t>la</a:t>
            </a:r>
            <a:r>
              <a:rPr lang="pt-BR" sz="2800" cap="small" dirty="0" smtClean="0">
                <a:solidFill>
                  <a:srgbClr val="223A58"/>
                </a:solidFill>
                <a:latin typeface="+mj-lt"/>
              </a:rPr>
              <a:t> </a:t>
            </a:r>
            <a:r>
              <a:rPr lang="pt-BR" sz="2800" cap="small" dirty="0" err="1" smtClean="0">
                <a:solidFill>
                  <a:srgbClr val="223A58"/>
                </a:solidFill>
                <a:latin typeface="+mj-lt"/>
              </a:rPr>
              <a:t>Encuesta</a:t>
            </a:r>
            <a:endParaRPr lang="pt-BR" sz="2800" cap="small" dirty="0">
              <a:solidFill>
                <a:srgbClr val="223A5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936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2"/>
          <p:cNvSpPr>
            <a:spLocks noGrp="1"/>
          </p:cNvSpPr>
          <p:nvPr>
            <p:ph type="body" idx="10"/>
          </p:nvPr>
        </p:nvSpPr>
        <p:spPr>
          <a:xfrm>
            <a:off x="414306" y="1052736"/>
            <a:ext cx="5786478" cy="393689"/>
          </a:xfrm>
        </p:spPr>
        <p:txBody>
          <a:bodyPr/>
          <a:lstStyle/>
          <a:p>
            <a:r>
              <a:rPr lang="pt-BR" sz="2200" i="1" dirty="0" smtClean="0">
                <a:solidFill>
                  <a:srgbClr val="223A58"/>
                </a:solidFill>
                <a:latin typeface="Georgia" pitchFamily="18" charset="0"/>
              </a:rPr>
              <a:t>No Jurídico</a:t>
            </a:r>
            <a:endParaRPr lang="pt-BR" sz="2200" i="1" dirty="0">
              <a:solidFill>
                <a:srgbClr val="223A58"/>
              </a:solidFill>
              <a:latin typeface="Georgia" pitchFamily="18" charset="0"/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 bwMode="auto">
          <a:xfrm>
            <a:off x="107504" y="202966"/>
            <a:ext cx="8031836" cy="42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030A0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030A0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030A0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7030A0"/>
                </a:solidFill>
                <a:latin typeface="Arial" pitchFamily="34" charset="0"/>
              </a:defRPr>
            </a:lvl9pPr>
          </a:lstStyle>
          <a:p>
            <a:r>
              <a:rPr lang="pt-BR" cap="sm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Índice de </a:t>
            </a:r>
            <a:r>
              <a:rPr lang="pt-BR" cap="small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Distribución</a:t>
            </a:r>
            <a:r>
              <a:rPr lang="pt-BR" cap="sm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pt-BR" cap="small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del</a:t>
            </a:r>
            <a:r>
              <a:rPr lang="pt-BR" cap="sm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pt-BR" cap="small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Bonos</a:t>
            </a:r>
            <a:r>
              <a:rPr lang="pt-BR" cap="sm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Pool 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015831"/>
              </p:ext>
            </p:extLst>
          </p:nvPr>
        </p:nvGraphicFramePr>
        <p:xfrm>
          <a:off x="251519" y="1988841"/>
          <a:ext cx="7235115" cy="31988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18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112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08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cap="none" baseline="0" dirty="0" err="1" smtClean="0">
                          <a:solidFill>
                            <a:srgbClr val="244062"/>
                          </a:solidFill>
                          <a:effectLst/>
                          <a:latin typeface="AvantGarde Bk BT" pitchFamily="34" charset="0"/>
                        </a:rPr>
                        <a:t>Resultados</a:t>
                      </a:r>
                      <a:r>
                        <a:rPr lang="en-US" sz="1800" b="1" i="0" u="none" strike="noStrike" cap="none" baseline="0" dirty="0" smtClean="0">
                          <a:solidFill>
                            <a:srgbClr val="244062"/>
                          </a:solidFill>
                          <a:effectLst/>
                          <a:latin typeface="AvantGarde Bk BT" pitchFamily="34" charset="0"/>
                        </a:rPr>
                        <a:t> de </a:t>
                      </a:r>
                      <a:r>
                        <a:rPr lang="en-US" sz="1800" b="1" i="0" u="none" strike="noStrike" cap="none" baseline="0" dirty="0" err="1" smtClean="0">
                          <a:solidFill>
                            <a:srgbClr val="244062"/>
                          </a:solidFill>
                          <a:effectLst/>
                          <a:latin typeface="AvantGarde Bk BT" pitchFamily="34" charset="0"/>
                        </a:rPr>
                        <a:t>Estratos</a:t>
                      </a:r>
                      <a:endParaRPr lang="en-US" sz="1800" b="1" i="0" u="none" strike="noStrike" cap="none" baseline="0" dirty="0" smtClean="0">
                        <a:solidFill>
                          <a:srgbClr val="244062"/>
                        </a:solidFill>
                        <a:effectLst/>
                        <a:latin typeface="AvantGarde Bk BT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E40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cap="none" baseline="0" dirty="0" smtClean="0">
                        <a:solidFill>
                          <a:srgbClr val="244062"/>
                        </a:solidFill>
                        <a:effectLst/>
                        <a:latin typeface="AvantGarde Bk BT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E40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22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</a:rPr>
                        <a:t>Clase</a:t>
                      </a:r>
                      <a:endParaRPr lang="pt-BR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vantGarde Bk BT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</a:rPr>
                        <a:t>Disciplina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</a:rPr>
                        <a:t>Mediana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4476">
                <a:tc rowSpan="8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effectLst/>
                          <a:latin typeface="AvantGarde Bk BT"/>
                          <a:ea typeface="Calibri"/>
                          <a:cs typeface="Times New Roman"/>
                        </a:rPr>
                        <a:t>Técnico y </a:t>
                      </a:r>
                      <a:r>
                        <a:rPr lang="pt-BR" sz="1400" dirty="0" err="1" smtClean="0">
                          <a:effectLst/>
                          <a:latin typeface="AvantGarde Bk BT"/>
                          <a:ea typeface="Calibri"/>
                          <a:cs typeface="Times New Roman"/>
                        </a:rPr>
                        <a:t>Abajo</a:t>
                      </a:r>
                      <a:endParaRPr lang="pt-BR" sz="1400" dirty="0" smtClean="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  <a:ea typeface="+mn-ea"/>
                          <a:cs typeface="+mn-cs"/>
                        </a:rPr>
                        <a:t>1,07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vantGarde Bk BT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4476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vantGarde Bk BT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  <a:ea typeface="+mn-ea"/>
                          <a:cs typeface="+mn-cs"/>
                        </a:rPr>
                        <a:t>0,89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vantGarde Bk BT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447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  <a:ea typeface="+mn-ea"/>
                          <a:cs typeface="+mn-cs"/>
                        </a:rPr>
                        <a:t>0,75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vantGarde Bk BT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447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  <a:ea typeface="+mn-ea"/>
                          <a:cs typeface="+mn-cs"/>
                        </a:rPr>
                        <a:t>0,67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vantGarde Bk BT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447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  <a:ea typeface="+mn-ea"/>
                          <a:cs typeface="+mn-cs"/>
                        </a:rPr>
                        <a:t>0,57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vantGarde Bk BT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447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  <a:ea typeface="+mn-ea"/>
                          <a:cs typeface="+mn-cs"/>
                        </a:rPr>
                        <a:t>0,49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vantGarde Bk BT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4476">
                <a:tc vMerge="1"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vantGarde Bk BT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  <a:ea typeface="+mn-ea"/>
                          <a:cs typeface="+mn-cs"/>
                        </a:rPr>
                        <a:t>0,42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vantGarde Bk BT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4476">
                <a:tc vMerge="1">
                  <a:txBody>
                    <a:bodyPr/>
                    <a:lstStyle/>
                    <a:p>
                      <a:pPr algn="ctr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vantGarde Bk BT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vantGarde Bk BT" pitchFamily="34" charset="0"/>
                          <a:ea typeface="+mn-ea"/>
                          <a:cs typeface="+mn-cs"/>
                        </a:rPr>
                        <a:t>0,36</a:t>
                      </a:r>
                      <a:endParaRPr lang="pt-B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vantGarde Bk BT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05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0" y="3044552"/>
            <a:ext cx="9144000" cy="816496"/>
          </a:xfrm>
        </p:spPr>
        <p:txBody>
          <a:bodyPr>
            <a:noAutofit/>
          </a:bodyPr>
          <a:lstStyle/>
          <a:p>
            <a:pPr algn="ctr"/>
            <a:r>
              <a:rPr lang="pt-BR" sz="2800" cap="small" dirty="0" err="1">
                <a:solidFill>
                  <a:srgbClr val="223A58"/>
                </a:solidFill>
              </a:rPr>
              <a:t>Análisis</a:t>
            </a:r>
            <a:r>
              <a:rPr lang="pt-BR" sz="2800" cap="small" dirty="0" smtClean="0">
                <a:solidFill>
                  <a:srgbClr val="223A58"/>
                </a:solidFill>
              </a:rPr>
              <a:t> de Mercado</a:t>
            </a:r>
            <a:endParaRPr lang="pt-BR" sz="2800" cap="small" dirty="0">
              <a:solidFill>
                <a:srgbClr val="223A5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453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35496" y="5377571"/>
            <a:ext cx="9036496" cy="1075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Título 3"/>
          <p:cNvSpPr>
            <a:spLocks noGrp="1"/>
          </p:cNvSpPr>
          <p:nvPr>
            <p:ph type="title"/>
          </p:nvPr>
        </p:nvSpPr>
        <p:spPr>
          <a:xfrm>
            <a:off x="107504" y="200848"/>
            <a:ext cx="8031836" cy="428628"/>
          </a:xfrm>
        </p:spPr>
        <p:txBody>
          <a:bodyPr/>
          <a:lstStyle/>
          <a:p>
            <a:r>
              <a:rPr lang="pt-BR" cap="small" dirty="0" err="1">
                <a:latin typeface="Arial Rounded MT Bold" pitchFamily="34" charset="0"/>
              </a:rPr>
              <a:t>Análisis</a:t>
            </a:r>
            <a:r>
              <a:rPr lang="pt-BR" cap="small" dirty="0" smtClean="0">
                <a:latin typeface="Arial Rounded MT Bold" pitchFamily="34" charset="0"/>
              </a:rPr>
              <a:t> </a:t>
            </a:r>
            <a:r>
              <a:rPr lang="pt-BR" cap="small" dirty="0">
                <a:latin typeface="Arial Rounded MT Bold" pitchFamily="34" charset="0"/>
              </a:rPr>
              <a:t>de Mercado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258218"/>
              </p:ext>
            </p:extLst>
          </p:nvPr>
        </p:nvGraphicFramePr>
        <p:xfrm>
          <a:off x="467543" y="1124736"/>
          <a:ext cx="7920881" cy="5183408"/>
        </p:xfrm>
        <a:graphic>
          <a:graphicData uri="http://schemas.openxmlformats.org/drawingml/2006/table">
            <a:tbl>
              <a:tblPr firstRow="1" firstCol="1" bandRow="1"/>
              <a:tblGrid>
                <a:gridCol w="1753414"/>
                <a:gridCol w="2052375"/>
                <a:gridCol w="2057546"/>
                <a:gridCol w="2057546"/>
              </a:tblGrid>
              <a:tr h="427616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244061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 </a:t>
                      </a:r>
                      <a:endParaRPr lang="pt-BR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754" marR="367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244061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Mediana </a:t>
                      </a:r>
                      <a:r>
                        <a:rPr lang="pt-BR" sz="1600" b="1" dirty="0" smtClean="0">
                          <a:solidFill>
                            <a:srgbClr val="244061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Consultiva </a:t>
                      </a:r>
                      <a:r>
                        <a:rPr lang="pt-BR" sz="1600" b="1" dirty="0">
                          <a:solidFill>
                            <a:srgbClr val="244061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(2) x</a:t>
                      </a:r>
                      <a:endParaRPr lang="pt-BR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244061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Mediana Escala / </a:t>
                      </a:r>
                      <a:r>
                        <a:rPr lang="pt-BR" sz="1600" b="1" dirty="0" err="1" smtClean="0">
                          <a:solidFill>
                            <a:srgbClr val="244061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Volumen</a:t>
                      </a:r>
                      <a:r>
                        <a:rPr lang="pt-BR" sz="1600" b="1" dirty="0" smtClean="0">
                          <a:solidFill>
                            <a:srgbClr val="244061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600" b="1" dirty="0">
                          <a:solidFill>
                            <a:srgbClr val="244061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(1)</a:t>
                      </a:r>
                      <a:endParaRPr lang="pt-BR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754" marR="3675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0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94544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800" b="1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 </a:t>
                      </a:r>
                      <a:endParaRPr lang="pt-BR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754" marR="367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PUNTOS</a:t>
                      </a:r>
                      <a:endParaRPr lang="pt-B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754" marR="367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SB</a:t>
                      </a:r>
                      <a:endParaRPr lang="pt-B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754" marR="367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TD</a:t>
                      </a:r>
                      <a:endParaRPr lang="pt-B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754" marR="3675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30344">
                <a:tc rowSpan="1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 dirty="0">
                          <a:effectLst/>
                          <a:latin typeface="AvantGarde Bk BT"/>
                          <a:ea typeface="Calibri"/>
                          <a:cs typeface="Arial"/>
                        </a:rPr>
                        <a:t>17 </a:t>
                      </a:r>
                      <a:r>
                        <a:rPr lang="pt-BR" sz="1200" dirty="0" smtClean="0">
                          <a:effectLst/>
                          <a:latin typeface="AvantGarde Bk BT"/>
                          <a:ea typeface="Calibri"/>
                          <a:cs typeface="Arial"/>
                        </a:rPr>
                        <a:t>y Arriba</a:t>
                      </a:r>
                      <a:endParaRPr lang="pt-BR" sz="1200" dirty="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6754" marR="3675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 dirty="0">
                          <a:effectLst/>
                          <a:latin typeface="AvantGarde Bk BT"/>
                          <a:ea typeface="Calibri"/>
                          <a:cs typeface="Arial"/>
                        </a:rPr>
                        <a:t>778</a:t>
                      </a:r>
                      <a:endParaRPr lang="pt-BR" sz="1200" dirty="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6754" marR="367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182,7%</a:t>
                      </a:r>
                    </a:p>
                  </a:txBody>
                  <a:tcPr marL="36754" marR="3675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149,7%</a:t>
                      </a:r>
                    </a:p>
                  </a:txBody>
                  <a:tcPr marL="36754" marR="3675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03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 dirty="0">
                          <a:effectLst/>
                          <a:latin typeface="AvantGarde Bk BT"/>
                          <a:ea typeface="Calibri"/>
                          <a:cs typeface="Arial"/>
                        </a:rPr>
                        <a:t>724</a:t>
                      </a:r>
                      <a:endParaRPr lang="pt-BR" sz="1200" dirty="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6754" marR="367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175,3%</a:t>
                      </a:r>
                    </a:p>
                  </a:txBody>
                  <a:tcPr marL="36754" marR="367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151,4%</a:t>
                      </a:r>
                    </a:p>
                  </a:txBody>
                  <a:tcPr marL="36754" marR="3675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03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 dirty="0">
                          <a:effectLst/>
                          <a:latin typeface="AvantGarde Bk BT"/>
                          <a:ea typeface="Calibri"/>
                          <a:cs typeface="Arial"/>
                        </a:rPr>
                        <a:t>677</a:t>
                      </a:r>
                      <a:endParaRPr lang="pt-BR" sz="1200" dirty="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6754" marR="367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168,2%</a:t>
                      </a:r>
                    </a:p>
                  </a:txBody>
                  <a:tcPr marL="36754" marR="367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151,9%</a:t>
                      </a:r>
                    </a:p>
                  </a:txBody>
                  <a:tcPr marL="36754" marR="3675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03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 dirty="0">
                          <a:effectLst/>
                          <a:latin typeface="AvantGarde Bk BT"/>
                          <a:ea typeface="Calibri"/>
                          <a:cs typeface="Arial"/>
                        </a:rPr>
                        <a:t>675</a:t>
                      </a:r>
                      <a:endParaRPr lang="pt-BR" sz="1200" dirty="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6754" marR="367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167,9%</a:t>
                      </a:r>
                    </a:p>
                  </a:txBody>
                  <a:tcPr marL="36754" marR="367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151,8%</a:t>
                      </a:r>
                    </a:p>
                  </a:txBody>
                  <a:tcPr marL="36754" marR="3675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03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AvantGarde Bk BT"/>
                          <a:ea typeface="Calibri"/>
                          <a:cs typeface="Arial"/>
                        </a:rPr>
                        <a:t>629</a:t>
                      </a:r>
                      <a:endParaRPr lang="pt-BR" sz="120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6754" marR="367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160,9%</a:t>
                      </a:r>
                    </a:p>
                  </a:txBody>
                  <a:tcPr marL="36754" marR="367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150,7%</a:t>
                      </a:r>
                    </a:p>
                  </a:txBody>
                  <a:tcPr marL="36754" marR="3675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03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AvantGarde Bk BT"/>
                          <a:ea typeface="Calibri"/>
                          <a:cs typeface="Arial"/>
                        </a:rPr>
                        <a:t>606</a:t>
                      </a:r>
                      <a:endParaRPr lang="pt-BR" sz="120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6754" marR="367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157,1%</a:t>
                      </a:r>
                    </a:p>
                  </a:txBody>
                  <a:tcPr marL="36754" marR="367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150,1%</a:t>
                      </a:r>
                    </a:p>
                  </a:txBody>
                  <a:tcPr marL="36754" marR="3675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03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AvantGarde Bk BT"/>
                          <a:ea typeface="Calibri"/>
                          <a:cs typeface="Arial"/>
                        </a:rPr>
                        <a:t>588</a:t>
                      </a:r>
                      <a:endParaRPr lang="pt-BR" sz="120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6754" marR="367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154,7%</a:t>
                      </a:r>
                    </a:p>
                  </a:txBody>
                  <a:tcPr marL="36754" marR="367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148,8%</a:t>
                      </a:r>
                    </a:p>
                  </a:txBody>
                  <a:tcPr marL="36754" marR="3675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03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AvantGarde Bk BT"/>
                          <a:ea typeface="Calibri"/>
                          <a:cs typeface="Arial"/>
                        </a:rPr>
                        <a:t>585</a:t>
                      </a:r>
                      <a:endParaRPr lang="pt-BR" sz="120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6754" marR="367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154,3%</a:t>
                      </a:r>
                    </a:p>
                  </a:txBody>
                  <a:tcPr marL="36754" marR="367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148,5%</a:t>
                      </a:r>
                    </a:p>
                  </a:txBody>
                  <a:tcPr marL="36754" marR="3675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03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AvantGarde Bk BT"/>
                          <a:ea typeface="Calibri"/>
                          <a:cs typeface="Arial"/>
                        </a:rPr>
                        <a:t>547</a:t>
                      </a:r>
                      <a:endParaRPr lang="pt-BR" sz="120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6754" marR="367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149,2%</a:t>
                      </a:r>
                    </a:p>
                  </a:txBody>
                  <a:tcPr marL="36754" marR="367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144,3%</a:t>
                      </a:r>
                    </a:p>
                  </a:txBody>
                  <a:tcPr marL="36754" marR="3675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03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AvantGarde Bk BT"/>
                          <a:ea typeface="Calibri"/>
                          <a:cs typeface="Arial"/>
                        </a:rPr>
                        <a:t>544</a:t>
                      </a:r>
                      <a:endParaRPr lang="pt-BR" sz="120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6754" marR="367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148,8%</a:t>
                      </a:r>
                    </a:p>
                  </a:txBody>
                  <a:tcPr marL="36754" marR="367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143,9%</a:t>
                      </a:r>
                    </a:p>
                  </a:txBody>
                  <a:tcPr marL="36754" marR="3675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03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 b="1" i="1" dirty="0" err="1" smtClean="0">
                          <a:effectLst/>
                          <a:latin typeface="AvantGarde Bk BT"/>
                          <a:ea typeface="Calibri"/>
                          <a:cs typeface="Arial"/>
                        </a:rPr>
                        <a:t>Promedio</a:t>
                      </a:r>
                      <a:endParaRPr lang="pt-BR" sz="1200" dirty="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6754" marR="367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161,9%</a:t>
                      </a:r>
                    </a:p>
                  </a:txBody>
                  <a:tcPr marL="36754" marR="367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149,1%</a:t>
                      </a:r>
                    </a:p>
                  </a:txBody>
                  <a:tcPr marL="36754" marR="3675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0344">
                <a:tc rowSpan="5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 dirty="0">
                          <a:effectLst/>
                          <a:latin typeface="AvantGarde Bk BT"/>
                          <a:ea typeface="Calibri"/>
                          <a:cs typeface="Arial"/>
                        </a:rPr>
                        <a:t>13 a 16</a:t>
                      </a:r>
                      <a:endParaRPr lang="pt-BR" sz="1200" dirty="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6754" marR="3675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 dirty="0">
                          <a:effectLst/>
                          <a:latin typeface="AvantGarde Bk BT"/>
                          <a:ea typeface="Calibri"/>
                          <a:cs typeface="Arial"/>
                        </a:rPr>
                        <a:t>508</a:t>
                      </a:r>
                      <a:endParaRPr lang="pt-BR" sz="1200" dirty="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6754" marR="367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142,6%</a:t>
                      </a:r>
                    </a:p>
                  </a:txBody>
                  <a:tcPr marL="36754" marR="367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138,8%</a:t>
                      </a:r>
                    </a:p>
                  </a:txBody>
                  <a:tcPr marL="36754" marR="3675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03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 dirty="0">
                          <a:effectLst/>
                          <a:latin typeface="AvantGarde Bk BT"/>
                          <a:ea typeface="Calibri"/>
                          <a:cs typeface="Arial"/>
                        </a:rPr>
                        <a:t>442</a:t>
                      </a:r>
                      <a:endParaRPr lang="pt-BR" sz="1200" dirty="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6754" marR="367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126,8%</a:t>
                      </a:r>
                    </a:p>
                  </a:txBody>
                  <a:tcPr marL="36754" marR="367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125,2%</a:t>
                      </a:r>
                    </a:p>
                  </a:txBody>
                  <a:tcPr marL="36754" marR="3675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03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 dirty="0">
                          <a:effectLst/>
                          <a:latin typeface="AvantGarde Bk BT"/>
                          <a:ea typeface="Calibri"/>
                          <a:cs typeface="Arial"/>
                        </a:rPr>
                        <a:t>386</a:t>
                      </a:r>
                      <a:endParaRPr lang="pt-BR" sz="1200" dirty="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6754" marR="367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109,2%</a:t>
                      </a:r>
                    </a:p>
                  </a:txBody>
                  <a:tcPr marL="36754" marR="367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109,6%</a:t>
                      </a:r>
                    </a:p>
                  </a:txBody>
                  <a:tcPr marL="36754" marR="3675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03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 dirty="0">
                          <a:effectLst/>
                          <a:latin typeface="AvantGarde Bk BT"/>
                          <a:ea typeface="Calibri"/>
                          <a:cs typeface="Arial"/>
                        </a:rPr>
                        <a:t>336</a:t>
                      </a:r>
                      <a:endParaRPr lang="pt-BR" sz="1200" dirty="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6754" marR="367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98,4%</a:t>
                      </a:r>
                    </a:p>
                  </a:txBody>
                  <a:tcPr marL="36754" marR="367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98,7%</a:t>
                      </a:r>
                    </a:p>
                  </a:txBody>
                  <a:tcPr marL="36754" marR="3675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03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 b="1" i="1" dirty="0" err="1" smtClean="0">
                          <a:effectLst/>
                          <a:latin typeface="AvantGarde Bk BT"/>
                          <a:ea typeface="Calibri"/>
                          <a:cs typeface="Arial"/>
                        </a:rPr>
                        <a:t>Promedio</a:t>
                      </a:r>
                      <a:endParaRPr lang="pt-BR" sz="1200" dirty="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6754" marR="367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119,3%</a:t>
                      </a:r>
                    </a:p>
                  </a:txBody>
                  <a:tcPr marL="36754" marR="367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118,1%</a:t>
                      </a:r>
                    </a:p>
                  </a:txBody>
                  <a:tcPr marL="36754" marR="3675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0344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800" b="1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 </a:t>
                      </a:r>
                      <a:endParaRPr lang="pt-BR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754" marR="3675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PROMEDIO</a:t>
                      </a:r>
                      <a:endParaRPr lang="pt-B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754" marR="367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149,7%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754" marR="367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140,2%</a:t>
                      </a:r>
                      <a:endParaRPr lang="pt-B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754" marR="3675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3416">
                <a:tc gridSpan="4"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Mercado 2 / Mercado 1</a:t>
                      </a:r>
                      <a:endParaRPr lang="pt-BR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6754" marR="36754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072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5496" y="5377571"/>
            <a:ext cx="9036496" cy="1075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Título 3"/>
          <p:cNvSpPr>
            <a:spLocks noGrp="1"/>
          </p:cNvSpPr>
          <p:nvPr>
            <p:ph type="title"/>
          </p:nvPr>
        </p:nvSpPr>
        <p:spPr>
          <a:xfrm>
            <a:off x="107504" y="200848"/>
            <a:ext cx="8031836" cy="428628"/>
          </a:xfrm>
        </p:spPr>
        <p:txBody>
          <a:bodyPr/>
          <a:lstStyle/>
          <a:p>
            <a:r>
              <a:rPr lang="pt-BR" cap="small" dirty="0" err="1">
                <a:latin typeface="Arial Rounded MT Bold" pitchFamily="34" charset="0"/>
              </a:rPr>
              <a:t>Análisis</a:t>
            </a:r>
            <a:r>
              <a:rPr lang="pt-BR" cap="small" dirty="0">
                <a:latin typeface="Arial Rounded MT Bold" pitchFamily="34" charset="0"/>
              </a:rPr>
              <a:t> de Mercado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918882"/>
              </p:ext>
            </p:extLst>
          </p:nvPr>
        </p:nvGraphicFramePr>
        <p:xfrm>
          <a:off x="468000" y="1123200"/>
          <a:ext cx="7920000" cy="5301438"/>
        </p:xfrm>
        <a:graphic>
          <a:graphicData uri="http://schemas.openxmlformats.org/drawingml/2006/table">
            <a:tbl>
              <a:tblPr firstRow="1" firstCol="1" bandRow="1"/>
              <a:tblGrid>
                <a:gridCol w="1753219"/>
                <a:gridCol w="2052145"/>
                <a:gridCol w="2057318"/>
                <a:gridCol w="2057318"/>
              </a:tblGrid>
              <a:tr h="46336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244061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 </a:t>
                      </a:r>
                      <a:endParaRPr lang="pt-BR" sz="9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1960" marR="319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244061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Mediana </a:t>
                      </a:r>
                      <a:r>
                        <a:rPr lang="pt-BR" sz="1600" b="1" dirty="0" smtClean="0">
                          <a:solidFill>
                            <a:srgbClr val="244061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No Jurídica </a:t>
                      </a:r>
                      <a:r>
                        <a:rPr lang="pt-BR" sz="1600" b="1" dirty="0">
                          <a:solidFill>
                            <a:srgbClr val="244061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(2) x</a:t>
                      </a:r>
                      <a:endParaRPr lang="pt-BR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244061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Mediana Consumo &amp; </a:t>
                      </a:r>
                      <a:r>
                        <a:rPr lang="pt-BR" sz="1600" b="1" dirty="0" err="1" smtClean="0">
                          <a:solidFill>
                            <a:srgbClr val="244061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Servicios</a:t>
                      </a:r>
                      <a:r>
                        <a:rPr lang="pt-BR" sz="1600" b="1" dirty="0" smtClean="0">
                          <a:solidFill>
                            <a:srgbClr val="244061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 2017 </a:t>
                      </a:r>
                      <a:r>
                        <a:rPr lang="pt-BR" sz="1600" b="1" dirty="0">
                          <a:solidFill>
                            <a:srgbClr val="244061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(1)</a:t>
                      </a:r>
                      <a:endParaRPr lang="pt-BR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1960" marR="3196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0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203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700" b="1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 </a:t>
                      </a:r>
                      <a:endParaRPr lang="pt-BR" sz="9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1960" marR="319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PUNTOS</a:t>
                      </a:r>
                      <a:endParaRPr lang="pt-B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1960" marR="319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SB</a:t>
                      </a:r>
                      <a:endParaRPr lang="pt-B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1960" marR="319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TD</a:t>
                      </a:r>
                      <a:endParaRPr lang="pt-B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1960" marR="3196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36100">
                <a:tc rowSpan="17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 dirty="0">
                          <a:effectLst/>
                          <a:latin typeface="AvantGarde Bk BT"/>
                          <a:ea typeface="Calibri"/>
                          <a:cs typeface="Arial"/>
                        </a:rPr>
                        <a:t>17 y</a:t>
                      </a:r>
                      <a:r>
                        <a:rPr lang="pt-BR" sz="1200" dirty="0" smtClean="0">
                          <a:effectLst/>
                          <a:latin typeface="AvantGarde Bk BT"/>
                          <a:ea typeface="Calibri"/>
                          <a:cs typeface="Arial"/>
                        </a:rPr>
                        <a:t> Arriba</a:t>
                      </a:r>
                      <a:endParaRPr lang="pt-BR" sz="1200" dirty="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1960" marR="3196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 dirty="0">
                          <a:effectLst/>
                          <a:latin typeface="AvantGarde Bk BT"/>
                          <a:ea typeface="Calibri"/>
                          <a:cs typeface="Arial"/>
                        </a:rPr>
                        <a:t>952</a:t>
                      </a:r>
                      <a:endParaRPr lang="pt-BR" sz="1200" dirty="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1960" marR="3196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78,5%</a:t>
                      </a:r>
                    </a:p>
                  </a:txBody>
                  <a:tcPr marL="31960" marR="319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85,9%</a:t>
                      </a:r>
                    </a:p>
                  </a:txBody>
                  <a:tcPr marL="31960" marR="3196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61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 dirty="0">
                          <a:effectLst/>
                          <a:latin typeface="AvantGarde Bk BT"/>
                          <a:ea typeface="Calibri"/>
                          <a:cs typeface="Arial"/>
                        </a:rPr>
                        <a:t>948</a:t>
                      </a:r>
                      <a:endParaRPr lang="pt-BR" sz="1200" dirty="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1960" marR="3196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78,4%</a:t>
                      </a:r>
                    </a:p>
                  </a:txBody>
                  <a:tcPr marL="31960" marR="319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85,9%</a:t>
                      </a:r>
                    </a:p>
                  </a:txBody>
                  <a:tcPr marL="31960" marR="3196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61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 dirty="0">
                          <a:effectLst/>
                          <a:latin typeface="AvantGarde Bk BT"/>
                          <a:ea typeface="Calibri"/>
                          <a:cs typeface="Arial"/>
                        </a:rPr>
                        <a:t>890</a:t>
                      </a:r>
                      <a:endParaRPr lang="pt-BR" sz="1200" dirty="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1960" marR="3196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77,6%</a:t>
                      </a:r>
                    </a:p>
                  </a:txBody>
                  <a:tcPr marL="31960" marR="319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86,8%</a:t>
                      </a:r>
                    </a:p>
                  </a:txBody>
                  <a:tcPr marL="31960" marR="3196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61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 dirty="0">
                          <a:effectLst/>
                          <a:latin typeface="AvantGarde Bk BT"/>
                          <a:ea typeface="Calibri"/>
                          <a:cs typeface="Arial"/>
                        </a:rPr>
                        <a:t>855</a:t>
                      </a:r>
                      <a:endParaRPr lang="pt-BR" sz="1200" dirty="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1960" marR="3196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78,3%</a:t>
                      </a:r>
                    </a:p>
                  </a:txBody>
                  <a:tcPr marL="31960" marR="319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88,9%</a:t>
                      </a:r>
                    </a:p>
                  </a:txBody>
                  <a:tcPr marL="31960" marR="3196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61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AvantGarde Bk BT"/>
                          <a:ea typeface="Calibri"/>
                          <a:cs typeface="Arial"/>
                        </a:rPr>
                        <a:t>829</a:t>
                      </a:r>
                      <a:endParaRPr lang="pt-BR" sz="120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1960" marR="3196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78,9%</a:t>
                      </a:r>
                    </a:p>
                  </a:txBody>
                  <a:tcPr marL="31960" marR="319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90,6%</a:t>
                      </a:r>
                    </a:p>
                  </a:txBody>
                  <a:tcPr marL="31960" marR="3196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61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AvantGarde Bk BT"/>
                          <a:ea typeface="Calibri"/>
                          <a:cs typeface="Arial"/>
                        </a:rPr>
                        <a:t>824</a:t>
                      </a:r>
                      <a:endParaRPr lang="pt-BR" sz="120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1960" marR="3196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79,0%</a:t>
                      </a:r>
                    </a:p>
                  </a:txBody>
                  <a:tcPr marL="31960" marR="319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91,0%</a:t>
                      </a:r>
                    </a:p>
                  </a:txBody>
                  <a:tcPr marL="31960" marR="3196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61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 dirty="0">
                          <a:effectLst/>
                          <a:latin typeface="AvantGarde Bk BT"/>
                          <a:ea typeface="Calibri"/>
                          <a:cs typeface="Arial"/>
                        </a:rPr>
                        <a:t>778</a:t>
                      </a:r>
                      <a:endParaRPr lang="pt-BR" sz="1200" dirty="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1960" marR="3196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78,0%</a:t>
                      </a:r>
                    </a:p>
                  </a:txBody>
                  <a:tcPr marL="31960" marR="319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91,3%</a:t>
                      </a:r>
                    </a:p>
                  </a:txBody>
                  <a:tcPr marL="31960" marR="3196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61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AvantGarde Bk BT"/>
                          <a:ea typeface="Calibri"/>
                          <a:cs typeface="Arial"/>
                        </a:rPr>
                        <a:t>724</a:t>
                      </a:r>
                      <a:endParaRPr lang="pt-BR" sz="120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1960" marR="3196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73,3%</a:t>
                      </a:r>
                    </a:p>
                  </a:txBody>
                  <a:tcPr marL="31960" marR="319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86,8%</a:t>
                      </a:r>
                    </a:p>
                  </a:txBody>
                  <a:tcPr marL="31960" marR="3196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61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AvantGarde Bk BT"/>
                          <a:ea typeface="Calibri"/>
                          <a:cs typeface="Arial"/>
                        </a:rPr>
                        <a:t>677</a:t>
                      </a:r>
                      <a:endParaRPr lang="pt-BR" sz="120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1960" marR="3196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70,1%</a:t>
                      </a:r>
                    </a:p>
                  </a:txBody>
                  <a:tcPr marL="31960" marR="319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82,1%</a:t>
                      </a:r>
                    </a:p>
                  </a:txBody>
                  <a:tcPr marL="31960" marR="3196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61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AvantGarde Bk BT"/>
                          <a:ea typeface="Calibri"/>
                          <a:cs typeface="Arial"/>
                        </a:rPr>
                        <a:t>675</a:t>
                      </a:r>
                      <a:endParaRPr lang="pt-BR" sz="120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1960" marR="3196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70,0%</a:t>
                      </a:r>
                    </a:p>
                  </a:txBody>
                  <a:tcPr marL="31960" marR="319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81,9%</a:t>
                      </a:r>
                    </a:p>
                  </a:txBody>
                  <a:tcPr marL="31960" marR="3196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61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AvantGarde Bk BT"/>
                          <a:ea typeface="Calibri"/>
                          <a:cs typeface="Arial"/>
                        </a:rPr>
                        <a:t>629</a:t>
                      </a:r>
                      <a:endParaRPr lang="pt-BR" sz="120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1960" marR="3196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68,2%</a:t>
                      </a:r>
                    </a:p>
                  </a:txBody>
                  <a:tcPr marL="31960" marR="319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76,2%</a:t>
                      </a:r>
                    </a:p>
                  </a:txBody>
                  <a:tcPr marL="31960" marR="3196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61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AvantGarde Bk BT"/>
                          <a:ea typeface="Calibri"/>
                          <a:cs typeface="Arial"/>
                        </a:rPr>
                        <a:t>606</a:t>
                      </a:r>
                      <a:endParaRPr lang="pt-BR" sz="120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1960" marR="3196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67,1%</a:t>
                      </a:r>
                    </a:p>
                  </a:txBody>
                  <a:tcPr marL="31960" marR="319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72,9%</a:t>
                      </a:r>
                    </a:p>
                  </a:txBody>
                  <a:tcPr marL="31960" marR="3196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61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AvantGarde Bk BT"/>
                          <a:ea typeface="Calibri"/>
                          <a:cs typeface="Arial"/>
                        </a:rPr>
                        <a:t>588</a:t>
                      </a:r>
                      <a:endParaRPr lang="pt-BR" sz="120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1960" marR="3196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66,1%</a:t>
                      </a:r>
                    </a:p>
                  </a:txBody>
                  <a:tcPr marL="31960" marR="319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71,3%</a:t>
                      </a:r>
                    </a:p>
                  </a:txBody>
                  <a:tcPr marL="31960" marR="3196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61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AvantGarde Bk BT"/>
                          <a:ea typeface="Calibri"/>
                          <a:cs typeface="Arial"/>
                        </a:rPr>
                        <a:t>585</a:t>
                      </a:r>
                      <a:endParaRPr lang="pt-BR" sz="120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1960" marR="3196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65,9%</a:t>
                      </a:r>
                    </a:p>
                  </a:txBody>
                  <a:tcPr marL="31960" marR="319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71,1%</a:t>
                      </a:r>
                    </a:p>
                  </a:txBody>
                  <a:tcPr marL="31960" marR="3196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61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AvantGarde Bk BT"/>
                          <a:ea typeface="Calibri"/>
                          <a:cs typeface="Arial"/>
                        </a:rPr>
                        <a:t>547</a:t>
                      </a:r>
                      <a:endParaRPr lang="pt-BR" sz="120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1960" marR="3196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63,5%</a:t>
                      </a:r>
                    </a:p>
                  </a:txBody>
                  <a:tcPr marL="31960" marR="319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68,7%</a:t>
                      </a:r>
                    </a:p>
                  </a:txBody>
                  <a:tcPr marL="31960" marR="3196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61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AvantGarde Bk BT"/>
                          <a:ea typeface="Calibri"/>
                          <a:cs typeface="Arial"/>
                        </a:rPr>
                        <a:t>544</a:t>
                      </a:r>
                      <a:endParaRPr lang="pt-BR" sz="120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1960" marR="3196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63,3%</a:t>
                      </a:r>
                    </a:p>
                  </a:txBody>
                  <a:tcPr marL="31960" marR="319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68,5%</a:t>
                      </a:r>
                    </a:p>
                  </a:txBody>
                  <a:tcPr marL="31960" marR="3196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61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 b="1" i="1" dirty="0" err="1" smtClean="0">
                          <a:effectLst/>
                          <a:latin typeface="AvantGarde Bk BT"/>
                          <a:ea typeface="Calibri"/>
                          <a:cs typeface="Arial"/>
                        </a:rPr>
                        <a:t>Promedio</a:t>
                      </a:r>
                      <a:endParaRPr lang="pt-BR" sz="1200" dirty="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1960" marR="3196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72,3%</a:t>
                      </a:r>
                    </a:p>
                  </a:txBody>
                  <a:tcPr marL="31960" marR="319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81,2%</a:t>
                      </a:r>
                    </a:p>
                  </a:txBody>
                  <a:tcPr marL="31960" marR="3196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6100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600" dirty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Mercado 2 / Mercado 1</a:t>
                      </a:r>
                      <a:endParaRPr lang="pt-BR" sz="800" dirty="0">
                        <a:solidFill>
                          <a:srgbClr val="0D0D0D"/>
                        </a:solidFill>
                        <a:effectLst/>
                        <a:latin typeface="AvantGarde Bk BT"/>
                        <a:ea typeface="Times New Roman"/>
                        <a:cs typeface="Times New Roman"/>
                      </a:endParaRPr>
                    </a:p>
                  </a:txBody>
                  <a:tcPr marL="31960" marR="3196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86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5496" y="5377571"/>
            <a:ext cx="9036496" cy="1075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Título 3"/>
          <p:cNvSpPr>
            <a:spLocks noGrp="1"/>
          </p:cNvSpPr>
          <p:nvPr>
            <p:ph type="title"/>
          </p:nvPr>
        </p:nvSpPr>
        <p:spPr>
          <a:xfrm>
            <a:off x="107504" y="200848"/>
            <a:ext cx="8031836" cy="428628"/>
          </a:xfrm>
        </p:spPr>
        <p:txBody>
          <a:bodyPr/>
          <a:lstStyle/>
          <a:p>
            <a:r>
              <a:rPr lang="pt-BR" cap="small" dirty="0" err="1">
                <a:latin typeface="Arial Rounded MT Bold" pitchFamily="34" charset="0"/>
              </a:rPr>
              <a:t>Análisis</a:t>
            </a:r>
            <a:r>
              <a:rPr lang="pt-BR" cap="small" dirty="0">
                <a:latin typeface="Arial Rounded MT Bold" pitchFamily="34" charset="0"/>
              </a:rPr>
              <a:t> de Mercado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424899"/>
              </p:ext>
            </p:extLst>
          </p:nvPr>
        </p:nvGraphicFramePr>
        <p:xfrm>
          <a:off x="468000" y="1123200"/>
          <a:ext cx="7920000" cy="5430317"/>
        </p:xfrm>
        <a:graphic>
          <a:graphicData uri="http://schemas.openxmlformats.org/drawingml/2006/table">
            <a:tbl>
              <a:tblPr firstRow="1" firstCol="1" bandRow="1"/>
              <a:tblGrid>
                <a:gridCol w="1753219"/>
                <a:gridCol w="2052145"/>
                <a:gridCol w="2057318"/>
                <a:gridCol w="2057318"/>
              </a:tblGrid>
              <a:tr h="453277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800" b="1" dirty="0">
                          <a:solidFill>
                            <a:srgbClr val="244061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 </a:t>
                      </a:r>
                      <a:endParaRPr lang="pt-BR" sz="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0560" marR="305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244061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Mediana </a:t>
                      </a:r>
                      <a:r>
                        <a:rPr lang="pt-BR" sz="1600" b="1" dirty="0" smtClean="0">
                          <a:solidFill>
                            <a:srgbClr val="244061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No Jurídica </a:t>
                      </a:r>
                      <a:r>
                        <a:rPr lang="pt-BR" sz="1600" b="1" dirty="0">
                          <a:solidFill>
                            <a:srgbClr val="244061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(2) x</a:t>
                      </a:r>
                      <a:endParaRPr lang="pt-BR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244061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Mediana Consumo &amp; </a:t>
                      </a:r>
                      <a:r>
                        <a:rPr lang="pt-BR" sz="1600" b="1" dirty="0" err="1" smtClean="0">
                          <a:solidFill>
                            <a:srgbClr val="244061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Servicios</a:t>
                      </a:r>
                      <a:r>
                        <a:rPr lang="pt-BR" sz="1600" b="1" dirty="0" smtClean="0">
                          <a:solidFill>
                            <a:srgbClr val="244061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600" b="1" dirty="0">
                          <a:solidFill>
                            <a:srgbClr val="244061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2017 (1)</a:t>
                      </a:r>
                      <a:endParaRPr lang="pt-BR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0560" marR="3056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0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3242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700" b="1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 </a:t>
                      </a:r>
                      <a:endParaRPr lang="pt-BR" sz="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0560" marR="305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PUNTOS</a:t>
                      </a:r>
                      <a:endParaRPr lang="pt-B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0560" marR="305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SB</a:t>
                      </a:r>
                      <a:endParaRPr lang="pt-B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0560" marR="305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TD</a:t>
                      </a:r>
                      <a:endParaRPr lang="pt-B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0560" marR="3056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30963">
                <a:tc rowSpan="5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 dirty="0">
                          <a:effectLst/>
                          <a:latin typeface="AvantGarde Bk BT"/>
                          <a:ea typeface="Calibri"/>
                          <a:cs typeface="Arial"/>
                        </a:rPr>
                        <a:t>13 a 16</a:t>
                      </a:r>
                      <a:endParaRPr lang="pt-BR" sz="1200" dirty="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0560" marR="3056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AvantGarde Bk BT"/>
                          <a:ea typeface="Calibri"/>
                          <a:cs typeface="Arial"/>
                        </a:rPr>
                        <a:t>508</a:t>
                      </a:r>
                      <a:endParaRPr lang="pt-BR" sz="120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0560" marR="3056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60,4%</a:t>
                      </a:r>
                    </a:p>
                  </a:txBody>
                  <a:tcPr marL="30560" marR="3056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65,6%</a:t>
                      </a:r>
                    </a:p>
                  </a:txBody>
                  <a:tcPr marL="30560" marR="3056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09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AvantGarde Bk BT"/>
                          <a:ea typeface="Calibri"/>
                          <a:cs typeface="Arial"/>
                        </a:rPr>
                        <a:t>442</a:t>
                      </a:r>
                      <a:endParaRPr lang="pt-BR" sz="120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0560" marR="3056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62,3%</a:t>
                      </a:r>
                    </a:p>
                  </a:txBody>
                  <a:tcPr marL="30560" marR="305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68,4%</a:t>
                      </a:r>
                    </a:p>
                  </a:txBody>
                  <a:tcPr marL="30560" marR="3056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09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 dirty="0">
                          <a:effectLst/>
                          <a:latin typeface="AvantGarde Bk BT"/>
                          <a:ea typeface="Calibri"/>
                          <a:cs typeface="Arial"/>
                        </a:rPr>
                        <a:t>386</a:t>
                      </a:r>
                      <a:endParaRPr lang="pt-BR" sz="1200" dirty="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0560" marR="3056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66,9%</a:t>
                      </a:r>
                    </a:p>
                  </a:txBody>
                  <a:tcPr marL="30560" marR="305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73,5%</a:t>
                      </a:r>
                    </a:p>
                  </a:txBody>
                  <a:tcPr marL="30560" marR="3056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09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 dirty="0">
                          <a:effectLst/>
                          <a:latin typeface="AvantGarde Bk BT"/>
                          <a:ea typeface="Calibri"/>
                          <a:cs typeface="Arial"/>
                        </a:rPr>
                        <a:t>336</a:t>
                      </a:r>
                      <a:endParaRPr lang="pt-BR" sz="1200" dirty="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0560" marR="3056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75,3%</a:t>
                      </a:r>
                    </a:p>
                  </a:txBody>
                  <a:tcPr marL="30560" marR="305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80,6%</a:t>
                      </a:r>
                    </a:p>
                  </a:txBody>
                  <a:tcPr marL="30560" marR="3056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09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 b="1" i="1" dirty="0" err="1" smtClean="0">
                          <a:effectLst/>
                          <a:latin typeface="AvantGarde Bk BT"/>
                          <a:ea typeface="Calibri"/>
                          <a:cs typeface="Arial"/>
                        </a:rPr>
                        <a:t>Promedio</a:t>
                      </a:r>
                      <a:endParaRPr lang="pt-BR" sz="1200" dirty="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0560" marR="3056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70,3%</a:t>
                      </a:r>
                    </a:p>
                  </a:txBody>
                  <a:tcPr marL="30560" marR="305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72,0%</a:t>
                      </a:r>
                    </a:p>
                  </a:txBody>
                  <a:tcPr marL="30560" marR="3056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0963">
                <a:tc rowSpan="1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 dirty="0">
                          <a:effectLst/>
                          <a:latin typeface="AvantGarde Bk BT"/>
                          <a:ea typeface="Calibri"/>
                          <a:cs typeface="Arial"/>
                        </a:rPr>
                        <a:t>12 </a:t>
                      </a:r>
                      <a:r>
                        <a:rPr lang="pt-BR" sz="1200" dirty="0" smtClean="0">
                          <a:effectLst/>
                          <a:latin typeface="AvantGarde Bk BT"/>
                          <a:ea typeface="Calibri"/>
                          <a:cs typeface="Arial"/>
                        </a:rPr>
                        <a:t>y </a:t>
                      </a:r>
                      <a:r>
                        <a:rPr lang="pt-BR" sz="1200" dirty="0" err="1" smtClean="0">
                          <a:effectLst/>
                          <a:latin typeface="AvantGarde Bk BT"/>
                          <a:ea typeface="Calibri"/>
                          <a:cs typeface="Arial"/>
                        </a:rPr>
                        <a:t>Abajo</a:t>
                      </a:r>
                      <a:endParaRPr lang="pt-BR" sz="1200" dirty="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0560" marR="3056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 dirty="0">
                          <a:effectLst/>
                          <a:latin typeface="AvantGarde Bk BT"/>
                          <a:ea typeface="Calibri"/>
                          <a:cs typeface="Arial"/>
                        </a:rPr>
                        <a:t>292</a:t>
                      </a:r>
                      <a:endParaRPr lang="pt-BR" sz="1200" dirty="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0560" marR="3056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AvantGarde Bk BT"/>
                          <a:ea typeface="Calibri"/>
                          <a:cs typeface="Arial"/>
                        </a:rPr>
                        <a:t>86,5%</a:t>
                      </a:r>
                      <a:endParaRPr lang="pt-BR" sz="120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0560" marR="305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AvantGarde Bk BT"/>
                          <a:ea typeface="Calibri"/>
                          <a:cs typeface="Arial"/>
                        </a:rPr>
                        <a:t>89,8%</a:t>
                      </a:r>
                      <a:endParaRPr lang="pt-BR" sz="120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0560" marR="3056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09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 dirty="0">
                          <a:effectLst/>
                          <a:latin typeface="AvantGarde Bk BT"/>
                          <a:ea typeface="Calibri"/>
                          <a:cs typeface="Arial"/>
                        </a:rPr>
                        <a:t>254</a:t>
                      </a:r>
                      <a:endParaRPr lang="pt-BR" sz="1200" dirty="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0560" marR="3056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AvantGarde Bk BT"/>
                          <a:ea typeface="Calibri"/>
                          <a:cs typeface="Arial"/>
                        </a:rPr>
                        <a:t>99,6%</a:t>
                      </a:r>
                      <a:endParaRPr lang="pt-BR" sz="120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0560" marR="305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AvantGarde Bk BT"/>
                          <a:ea typeface="Calibri"/>
                          <a:cs typeface="Arial"/>
                        </a:rPr>
                        <a:t>102,1%</a:t>
                      </a:r>
                      <a:endParaRPr lang="pt-BR" sz="120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0560" marR="3056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09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AvantGarde Bk BT"/>
                          <a:ea typeface="Calibri"/>
                          <a:cs typeface="Arial"/>
                        </a:rPr>
                        <a:t>221</a:t>
                      </a:r>
                      <a:endParaRPr lang="pt-BR" sz="120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0560" marR="3056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 dirty="0">
                          <a:effectLst/>
                          <a:latin typeface="AvantGarde Bk BT"/>
                          <a:ea typeface="Calibri"/>
                          <a:cs typeface="Arial"/>
                        </a:rPr>
                        <a:t>98,5%</a:t>
                      </a:r>
                      <a:endParaRPr lang="pt-BR" sz="1200" dirty="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0560" marR="305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AvantGarde Bk BT"/>
                          <a:ea typeface="Calibri"/>
                          <a:cs typeface="Arial"/>
                        </a:rPr>
                        <a:t>101,5%</a:t>
                      </a:r>
                      <a:endParaRPr lang="pt-BR" sz="120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0560" marR="3056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09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AvantGarde Bk BT"/>
                          <a:ea typeface="Calibri"/>
                          <a:cs typeface="Arial"/>
                        </a:rPr>
                        <a:t>193</a:t>
                      </a:r>
                      <a:endParaRPr lang="pt-BR" sz="120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0560" marR="3056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 dirty="0">
                          <a:effectLst/>
                          <a:latin typeface="AvantGarde Bk BT"/>
                          <a:ea typeface="Calibri"/>
                          <a:cs typeface="Arial"/>
                        </a:rPr>
                        <a:t>95,3%</a:t>
                      </a:r>
                      <a:endParaRPr lang="pt-BR" sz="1200" dirty="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0560" marR="305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AvantGarde Bk BT"/>
                          <a:ea typeface="Calibri"/>
                          <a:cs typeface="Arial"/>
                        </a:rPr>
                        <a:t>98,6%</a:t>
                      </a:r>
                      <a:endParaRPr lang="pt-BR" sz="120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0560" marR="3056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09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AvantGarde Bk BT"/>
                          <a:ea typeface="Calibri"/>
                          <a:cs typeface="Arial"/>
                        </a:rPr>
                        <a:t>168</a:t>
                      </a:r>
                      <a:endParaRPr lang="pt-BR" sz="120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0560" marR="3056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 dirty="0">
                          <a:effectLst/>
                          <a:latin typeface="AvantGarde Bk BT"/>
                          <a:ea typeface="Calibri"/>
                          <a:cs typeface="Arial"/>
                        </a:rPr>
                        <a:t>97,3%</a:t>
                      </a:r>
                      <a:endParaRPr lang="pt-BR" sz="1200" dirty="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0560" marR="305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AvantGarde Bk BT"/>
                          <a:ea typeface="Calibri"/>
                          <a:cs typeface="Arial"/>
                        </a:rPr>
                        <a:t>97,9%</a:t>
                      </a:r>
                      <a:endParaRPr lang="pt-BR" sz="120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0560" marR="3056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09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AvantGarde Bk BT"/>
                          <a:ea typeface="Calibri"/>
                          <a:cs typeface="Arial"/>
                        </a:rPr>
                        <a:t>146</a:t>
                      </a:r>
                      <a:endParaRPr lang="pt-BR" sz="120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0560" marR="3056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 dirty="0">
                          <a:effectLst/>
                          <a:latin typeface="AvantGarde Bk BT"/>
                          <a:ea typeface="Calibri"/>
                          <a:cs typeface="Arial"/>
                        </a:rPr>
                        <a:t>108,0%</a:t>
                      </a:r>
                      <a:endParaRPr lang="pt-BR" sz="1200" dirty="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0560" marR="305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AvantGarde Bk BT"/>
                          <a:ea typeface="Calibri"/>
                          <a:cs typeface="Arial"/>
                        </a:rPr>
                        <a:t>103,2%</a:t>
                      </a:r>
                      <a:endParaRPr lang="pt-BR" sz="120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0560" marR="3056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09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AvantGarde Bk BT"/>
                          <a:ea typeface="Calibri"/>
                          <a:cs typeface="Arial"/>
                        </a:rPr>
                        <a:t>127</a:t>
                      </a:r>
                      <a:endParaRPr lang="pt-BR" sz="120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0560" marR="3056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 dirty="0">
                          <a:effectLst/>
                          <a:latin typeface="AvantGarde Bk BT"/>
                          <a:ea typeface="Calibri"/>
                          <a:cs typeface="Arial"/>
                        </a:rPr>
                        <a:t>107,0%</a:t>
                      </a:r>
                      <a:endParaRPr lang="pt-BR" sz="1200" dirty="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0560" marR="305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AvantGarde Bk BT"/>
                          <a:ea typeface="Calibri"/>
                          <a:cs typeface="Arial"/>
                        </a:rPr>
                        <a:t>102,0%</a:t>
                      </a:r>
                      <a:endParaRPr lang="pt-BR" sz="120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0560" marR="3056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09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AvantGarde Bk BT"/>
                          <a:ea typeface="Calibri"/>
                          <a:cs typeface="Arial"/>
                        </a:rPr>
                        <a:t>110</a:t>
                      </a:r>
                      <a:endParaRPr lang="pt-BR" sz="120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0560" marR="3056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 dirty="0">
                          <a:effectLst/>
                          <a:latin typeface="AvantGarde Bk BT"/>
                          <a:ea typeface="Calibri"/>
                          <a:cs typeface="Arial"/>
                        </a:rPr>
                        <a:t>105,9%</a:t>
                      </a:r>
                      <a:endParaRPr lang="pt-BR" sz="1200" dirty="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0560" marR="305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 dirty="0">
                          <a:effectLst/>
                          <a:latin typeface="AvantGarde Bk BT"/>
                          <a:ea typeface="Calibri"/>
                          <a:cs typeface="Arial"/>
                        </a:rPr>
                        <a:t>100,5%</a:t>
                      </a:r>
                      <a:endParaRPr lang="pt-BR" sz="1200" dirty="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0560" marR="3056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09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AvantGarde Bk BT"/>
                          <a:ea typeface="Calibri"/>
                          <a:cs typeface="Arial"/>
                        </a:rPr>
                        <a:t>96</a:t>
                      </a:r>
                      <a:endParaRPr lang="pt-BR" sz="120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0560" marR="3056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AvantGarde Bk BT"/>
                          <a:ea typeface="Calibri"/>
                          <a:cs typeface="Arial"/>
                        </a:rPr>
                        <a:t>104,6%</a:t>
                      </a:r>
                      <a:endParaRPr lang="pt-BR" sz="120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0560" marR="305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 dirty="0">
                          <a:effectLst/>
                          <a:latin typeface="AvantGarde Bk BT"/>
                          <a:ea typeface="Calibri"/>
                          <a:cs typeface="Arial"/>
                        </a:rPr>
                        <a:t>98,9%</a:t>
                      </a:r>
                      <a:endParaRPr lang="pt-BR" sz="1200" dirty="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0560" marR="3056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09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AvantGarde Bk BT"/>
                          <a:ea typeface="Calibri"/>
                          <a:cs typeface="Arial"/>
                        </a:rPr>
                        <a:t>83</a:t>
                      </a:r>
                      <a:endParaRPr lang="pt-BR" sz="120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0560" marR="3056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AvantGarde Bk BT"/>
                          <a:ea typeface="Calibri"/>
                          <a:cs typeface="Arial"/>
                        </a:rPr>
                        <a:t>103,1%</a:t>
                      </a:r>
                      <a:endParaRPr lang="pt-BR" sz="120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0560" marR="305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 dirty="0">
                          <a:effectLst/>
                          <a:latin typeface="AvantGarde Bk BT"/>
                          <a:ea typeface="Calibri"/>
                          <a:cs typeface="Arial"/>
                        </a:rPr>
                        <a:t>96,9%</a:t>
                      </a:r>
                      <a:endParaRPr lang="pt-BR" sz="1200" dirty="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0560" marR="3056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09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AvantGarde Bk BT"/>
                          <a:ea typeface="Calibri"/>
                          <a:cs typeface="Arial"/>
                        </a:rPr>
                        <a:t>75</a:t>
                      </a:r>
                      <a:endParaRPr lang="pt-BR" sz="120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0560" marR="3056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AvantGarde Bk BT"/>
                          <a:ea typeface="Calibri"/>
                          <a:cs typeface="Arial"/>
                        </a:rPr>
                        <a:t>101,9%</a:t>
                      </a:r>
                      <a:endParaRPr lang="pt-BR" sz="120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0560" marR="305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 dirty="0">
                          <a:effectLst/>
                          <a:latin typeface="AvantGarde Bk BT"/>
                          <a:ea typeface="Calibri"/>
                          <a:cs typeface="Arial"/>
                        </a:rPr>
                        <a:t>95,3%</a:t>
                      </a:r>
                      <a:endParaRPr lang="pt-BR" sz="1200" dirty="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0560" marR="3056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09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t-BR" sz="1200" b="1" i="1" dirty="0" err="1" smtClean="0">
                          <a:effectLst/>
                          <a:latin typeface="AvantGarde Bk BT"/>
                          <a:ea typeface="Calibri"/>
                          <a:cs typeface="Arial"/>
                        </a:rPr>
                        <a:t>Promedio</a:t>
                      </a:r>
                      <a:endParaRPr lang="pt-BR" sz="1200" dirty="0">
                        <a:effectLst/>
                        <a:latin typeface="AvantGarde Bk BT"/>
                        <a:ea typeface="Calibri"/>
                        <a:cs typeface="Times New Roman"/>
                      </a:endParaRPr>
                    </a:p>
                  </a:txBody>
                  <a:tcPr marL="30560" marR="3056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100,7%</a:t>
                      </a:r>
                    </a:p>
                  </a:txBody>
                  <a:tcPr marL="30560" marR="305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D0D0D"/>
                          </a:solidFill>
                          <a:effectLst/>
                          <a:latin typeface="AvantGarde Bk BT"/>
                          <a:ea typeface="Times New Roman"/>
                          <a:cs typeface="Times New Roman"/>
                        </a:rPr>
                        <a:t>98,8%</a:t>
                      </a:r>
                    </a:p>
                  </a:txBody>
                  <a:tcPr marL="30560" marR="3056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096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 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0560" marR="3056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PROMEDIO</a:t>
                      </a:r>
                      <a:endParaRPr lang="pt-B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0560" marR="3056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81,6%</a:t>
                      </a:r>
                      <a:endParaRPr lang="pt-BR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0560" marR="3056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86,3%</a:t>
                      </a:r>
                      <a:endParaRPr lang="pt-BR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0560" marR="3056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0963">
                <a:tc gridSpan="4"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600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Mercado 2 / Mercado 1</a:t>
                      </a:r>
                      <a:endParaRPr lang="pt-BR" sz="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0560" marR="3056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60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0" y="3044552"/>
            <a:ext cx="9144000" cy="816496"/>
          </a:xfrm>
        </p:spPr>
        <p:txBody>
          <a:bodyPr>
            <a:noAutofit/>
          </a:bodyPr>
          <a:lstStyle/>
          <a:p>
            <a:pPr algn="ctr"/>
            <a:r>
              <a:rPr lang="pt-BR" sz="2800" cap="small" dirty="0" smtClean="0">
                <a:solidFill>
                  <a:srgbClr val="223A58"/>
                </a:solidFill>
              </a:rPr>
              <a:t>Mercados de </a:t>
            </a:r>
            <a:r>
              <a:rPr lang="pt-BR" sz="2800" cap="small" dirty="0" err="1">
                <a:solidFill>
                  <a:srgbClr val="223A58"/>
                </a:solidFill>
              </a:rPr>
              <a:t>Comparación</a:t>
            </a:r>
            <a:endParaRPr lang="pt-BR" sz="2800" cap="small" dirty="0">
              <a:solidFill>
                <a:srgbClr val="223A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6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1753344" y="1412776"/>
            <a:ext cx="2602632" cy="4133055"/>
          </a:xfrm>
        </p:spPr>
        <p:txBody>
          <a:bodyPr/>
          <a:lstStyle/>
          <a:p>
            <a:pPr marL="0" indent="0">
              <a:buNone/>
            </a:pPr>
            <a:endParaRPr lang="pt-BR" cap="small" dirty="0" smtClean="0"/>
          </a:p>
          <a:p>
            <a:endParaRPr lang="pt-BR" cap="small" dirty="0"/>
          </a:p>
          <a:p>
            <a:r>
              <a:rPr lang="pt-BR" cap="small" dirty="0" smtClean="0"/>
              <a:t>Mediana Consultiva</a:t>
            </a:r>
            <a:endParaRPr lang="pt-BR" cap="small" dirty="0"/>
          </a:p>
          <a:p>
            <a:pPr marL="0" indent="0" algn="just">
              <a:buNone/>
            </a:pPr>
            <a:endParaRPr lang="pt-BR" dirty="0"/>
          </a:p>
        </p:txBody>
      </p:sp>
      <p:sp>
        <p:nvSpPr>
          <p:cNvPr id="2" name="Seta para a direita 1"/>
          <p:cNvSpPr/>
          <p:nvPr/>
        </p:nvSpPr>
        <p:spPr>
          <a:xfrm rot="16200000">
            <a:off x="2309215" y="4237535"/>
            <a:ext cx="720080" cy="456352"/>
          </a:xfrm>
          <a:prstGeom prst="rightArrow">
            <a:avLst/>
          </a:prstGeom>
          <a:solidFill>
            <a:srgbClr val="FFD347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Espaço Reservado para Texto 2"/>
          <p:cNvSpPr txBox="1">
            <a:spLocks/>
          </p:cNvSpPr>
          <p:nvPr/>
        </p:nvSpPr>
        <p:spPr bwMode="auto">
          <a:xfrm>
            <a:off x="414000" y="1051200"/>
            <a:ext cx="8031836" cy="39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b="1" kern="1200">
                <a:solidFill>
                  <a:srgbClr val="223A5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i="1" dirty="0" smtClean="0">
                <a:latin typeface="Georgia" pitchFamily="18" charset="0"/>
              </a:rPr>
              <a:t>Consultivo x Escala / </a:t>
            </a:r>
            <a:r>
              <a:rPr lang="pt-BR" i="1" dirty="0" err="1" smtClean="0">
                <a:latin typeface="Georgia" pitchFamily="18" charset="0"/>
              </a:rPr>
              <a:t>Volumen</a:t>
            </a:r>
            <a:endParaRPr lang="pt-BR" i="1" dirty="0" smtClean="0">
              <a:latin typeface="Georgia" pitchFamily="18" charset="0"/>
            </a:endParaRPr>
          </a:p>
        </p:txBody>
      </p:sp>
      <p:sp>
        <p:nvSpPr>
          <p:cNvPr id="9" name="Título 3"/>
          <p:cNvSpPr>
            <a:spLocks noGrp="1"/>
          </p:cNvSpPr>
          <p:nvPr>
            <p:ph type="title"/>
          </p:nvPr>
        </p:nvSpPr>
        <p:spPr>
          <a:xfrm>
            <a:off x="107504" y="200848"/>
            <a:ext cx="8031836" cy="428628"/>
          </a:xfrm>
        </p:spPr>
        <p:txBody>
          <a:bodyPr/>
          <a:lstStyle/>
          <a:p>
            <a:r>
              <a:rPr lang="pt-BR" cap="small" dirty="0">
                <a:latin typeface="Arial Rounded MT Bold" pitchFamily="34" charset="0"/>
              </a:rPr>
              <a:t>Mercados de </a:t>
            </a:r>
            <a:r>
              <a:rPr lang="pt-BR" cap="small" dirty="0" err="1">
                <a:latin typeface="Arial Rounded MT Bold" pitchFamily="34" charset="0"/>
              </a:rPr>
              <a:t>Comparación</a:t>
            </a:r>
            <a:endParaRPr lang="pt-BR" cap="small" dirty="0">
              <a:latin typeface="Arial Rounded MT Bold" pitchFamily="34" charset="0"/>
            </a:endParaRPr>
          </a:p>
        </p:txBody>
      </p:sp>
      <p:sp>
        <p:nvSpPr>
          <p:cNvPr id="8" name="Triângulo isósceles 7"/>
          <p:cNvSpPr/>
          <p:nvPr/>
        </p:nvSpPr>
        <p:spPr>
          <a:xfrm>
            <a:off x="2123728" y="2460437"/>
            <a:ext cx="1080120" cy="792087"/>
          </a:xfrm>
          <a:prstGeom prst="triangl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 smtClean="0">
                <a:solidFill>
                  <a:srgbClr val="5F5F5F"/>
                </a:solidFill>
                <a:latin typeface="Arial"/>
              </a:rPr>
              <a:t>SB </a:t>
            </a:r>
          </a:p>
        </p:txBody>
      </p:sp>
      <p:sp>
        <p:nvSpPr>
          <p:cNvPr id="12" name="Triângulo isósceles 11"/>
          <p:cNvSpPr/>
          <p:nvPr/>
        </p:nvSpPr>
        <p:spPr>
          <a:xfrm>
            <a:off x="2129195" y="3252524"/>
            <a:ext cx="1080120" cy="792087"/>
          </a:xfrm>
          <a:prstGeom prst="triangl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 smtClean="0">
                <a:solidFill>
                  <a:srgbClr val="5F5F5F"/>
                </a:solidFill>
                <a:latin typeface="Arial"/>
              </a:rPr>
              <a:t>TD</a:t>
            </a:r>
          </a:p>
        </p:txBody>
      </p:sp>
      <p:sp>
        <p:nvSpPr>
          <p:cNvPr id="16" name="Espaço Reservado para Conteúdo 1"/>
          <p:cNvSpPr txBox="1">
            <a:spLocks/>
          </p:cNvSpPr>
          <p:nvPr/>
        </p:nvSpPr>
        <p:spPr bwMode="auto">
          <a:xfrm>
            <a:off x="5137720" y="1412776"/>
            <a:ext cx="3034680" cy="413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Tx/>
              <a:buBlip>
                <a:blip r:embed="rId2"/>
              </a:buBlip>
              <a:defRPr sz="1600" b="0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1pPr>
            <a:lvl2pPr marL="627063" indent="-271463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Tx/>
              <a:buBlip>
                <a:blip r:embed="rId2"/>
              </a:buBlip>
              <a:defRPr sz="1400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pt-BR" cap="small" dirty="0" smtClean="0"/>
          </a:p>
          <a:p>
            <a:endParaRPr lang="pt-BR" cap="small" dirty="0" smtClean="0"/>
          </a:p>
          <a:p>
            <a:r>
              <a:rPr lang="pt-BR" cap="small" dirty="0" smtClean="0"/>
              <a:t>Mediana Escala / </a:t>
            </a:r>
            <a:r>
              <a:rPr lang="pt-BR" cap="small" dirty="0" err="1" smtClean="0"/>
              <a:t>Volumen</a:t>
            </a:r>
            <a:endParaRPr lang="pt-BR" dirty="0"/>
          </a:p>
        </p:txBody>
      </p:sp>
      <p:sp>
        <p:nvSpPr>
          <p:cNvPr id="17" name="Seta para a direita 16"/>
          <p:cNvSpPr/>
          <p:nvPr/>
        </p:nvSpPr>
        <p:spPr>
          <a:xfrm rot="5400000">
            <a:off x="5981623" y="4226585"/>
            <a:ext cx="720080" cy="456352"/>
          </a:xfrm>
          <a:prstGeom prst="rightArrow">
            <a:avLst/>
          </a:prstGeom>
          <a:solidFill>
            <a:srgbClr val="FFD347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8" name="Triângulo isósceles 17"/>
          <p:cNvSpPr/>
          <p:nvPr/>
        </p:nvSpPr>
        <p:spPr>
          <a:xfrm>
            <a:off x="5796136" y="2449487"/>
            <a:ext cx="1080120" cy="792087"/>
          </a:xfrm>
          <a:prstGeom prst="triangl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 smtClean="0">
                <a:solidFill>
                  <a:srgbClr val="5F5F5F"/>
                </a:solidFill>
                <a:latin typeface="Arial"/>
              </a:rPr>
              <a:t>SB </a:t>
            </a:r>
          </a:p>
        </p:txBody>
      </p:sp>
      <p:sp>
        <p:nvSpPr>
          <p:cNvPr id="19" name="Triângulo isósceles 18"/>
          <p:cNvSpPr/>
          <p:nvPr/>
        </p:nvSpPr>
        <p:spPr>
          <a:xfrm>
            <a:off x="5801603" y="3241574"/>
            <a:ext cx="1080120" cy="792087"/>
          </a:xfrm>
          <a:prstGeom prst="triangl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 smtClean="0">
                <a:solidFill>
                  <a:srgbClr val="5F5F5F"/>
                </a:solidFill>
                <a:latin typeface="Arial"/>
              </a:rPr>
              <a:t>TD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1907704" y="4891329"/>
            <a:ext cx="15121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5F5F5F"/>
                </a:solidFill>
                <a:latin typeface="Arial"/>
              </a:rPr>
              <a:t>+</a:t>
            </a:r>
            <a:r>
              <a:rPr lang="pt-BR" sz="1600" dirty="0" smtClean="0">
                <a:solidFill>
                  <a:srgbClr val="5F5F5F"/>
                </a:solidFill>
                <a:latin typeface="Arial"/>
              </a:rPr>
              <a:t> </a:t>
            </a:r>
            <a:r>
              <a:rPr lang="pt-BR" sz="1600" dirty="0" err="1" smtClean="0">
                <a:solidFill>
                  <a:srgbClr val="5F5F5F"/>
                </a:solidFill>
                <a:latin typeface="Arial"/>
              </a:rPr>
              <a:t>Agresivo</a:t>
            </a:r>
            <a:r>
              <a:rPr lang="pt-BR" sz="1600" dirty="0" smtClean="0">
                <a:solidFill>
                  <a:srgbClr val="5F5F5F"/>
                </a:solidFill>
                <a:latin typeface="Arial"/>
              </a:rPr>
              <a:t> </a:t>
            </a:r>
            <a:endParaRPr lang="pt-BR" sz="1600" dirty="0">
              <a:solidFill>
                <a:srgbClr val="5F5F5F"/>
              </a:solidFill>
              <a:latin typeface="Arial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5586616" y="4890646"/>
            <a:ext cx="15121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5F5F5F"/>
                </a:solidFill>
                <a:latin typeface="Arial"/>
              </a:rPr>
              <a:t>-</a:t>
            </a:r>
            <a:r>
              <a:rPr lang="pt-BR" sz="1600" dirty="0" smtClean="0">
                <a:solidFill>
                  <a:srgbClr val="5F5F5F"/>
                </a:solidFill>
                <a:latin typeface="Arial"/>
              </a:rPr>
              <a:t> </a:t>
            </a:r>
            <a:r>
              <a:rPr lang="pt-BR" sz="1600" dirty="0" err="1" smtClean="0">
                <a:solidFill>
                  <a:srgbClr val="5F5F5F"/>
                </a:solidFill>
                <a:latin typeface="Arial"/>
              </a:rPr>
              <a:t>Agresivo</a:t>
            </a:r>
            <a:r>
              <a:rPr lang="pt-BR" sz="1600" dirty="0" smtClean="0">
                <a:solidFill>
                  <a:srgbClr val="5F5F5F"/>
                </a:solidFill>
                <a:latin typeface="Arial"/>
              </a:rPr>
              <a:t> </a:t>
            </a:r>
            <a:endParaRPr lang="pt-BR" sz="1600" dirty="0">
              <a:solidFill>
                <a:srgbClr val="5F5F5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411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 animBg="1"/>
      <p:bldP spid="7" grpId="0" build="p"/>
      <p:bldP spid="8" grpId="0" animBg="1"/>
      <p:bldP spid="12" grpId="0" animBg="1"/>
      <p:bldP spid="16" grpId="0"/>
      <p:bldP spid="17" grpId="0" animBg="1"/>
      <p:bldP spid="18" grpId="0" animBg="1"/>
      <p:bldP spid="19" grpId="0" animBg="1"/>
      <p:bldP spid="24" grpId="0"/>
      <p:bldP spid="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2"/>
          <p:cNvSpPr txBox="1">
            <a:spLocks/>
          </p:cNvSpPr>
          <p:nvPr/>
        </p:nvSpPr>
        <p:spPr bwMode="auto">
          <a:xfrm>
            <a:off x="414000" y="1051200"/>
            <a:ext cx="8031836" cy="39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b="1" kern="1200">
                <a:solidFill>
                  <a:srgbClr val="223A5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i="1" dirty="0" smtClean="0">
                <a:latin typeface="Georgia" pitchFamily="18" charset="0"/>
              </a:rPr>
              <a:t>Consultivo x Escala / </a:t>
            </a:r>
            <a:r>
              <a:rPr lang="pt-BR" i="1" dirty="0" err="1" smtClean="0">
                <a:latin typeface="Georgia" pitchFamily="18" charset="0"/>
              </a:rPr>
              <a:t>Volumen</a:t>
            </a:r>
            <a:endParaRPr lang="pt-BR" i="1" dirty="0" smtClean="0">
              <a:latin typeface="Georgia" pitchFamily="18" charset="0"/>
            </a:endParaRPr>
          </a:p>
        </p:txBody>
      </p:sp>
      <p:sp>
        <p:nvSpPr>
          <p:cNvPr id="9" name="Título 3"/>
          <p:cNvSpPr>
            <a:spLocks noGrp="1"/>
          </p:cNvSpPr>
          <p:nvPr>
            <p:ph type="title"/>
          </p:nvPr>
        </p:nvSpPr>
        <p:spPr>
          <a:xfrm>
            <a:off x="107504" y="200848"/>
            <a:ext cx="8031836" cy="428628"/>
          </a:xfrm>
        </p:spPr>
        <p:txBody>
          <a:bodyPr/>
          <a:lstStyle/>
          <a:p>
            <a:r>
              <a:rPr lang="pt-BR" cap="small" dirty="0">
                <a:latin typeface="Arial Rounded MT Bold" pitchFamily="34" charset="0"/>
              </a:rPr>
              <a:t>Mercados de </a:t>
            </a:r>
            <a:r>
              <a:rPr lang="pt-BR" cap="small" dirty="0" err="1">
                <a:latin typeface="Arial Rounded MT Bold" pitchFamily="34" charset="0"/>
              </a:rPr>
              <a:t>Comparación</a:t>
            </a:r>
            <a:endParaRPr lang="pt-BR" cap="small" dirty="0">
              <a:latin typeface="Arial Rounded MT Bold" pitchFamily="34" charset="0"/>
            </a:endParaRPr>
          </a:p>
        </p:txBody>
      </p:sp>
      <p:sp>
        <p:nvSpPr>
          <p:cNvPr id="8" name="Triângulo isósceles 7"/>
          <p:cNvSpPr/>
          <p:nvPr/>
        </p:nvSpPr>
        <p:spPr>
          <a:xfrm>
            <a:off x="228118" y="1772816"/>
            <a:ext cx="2448272" cy="1944216"/>
          </a:xfrm>
          <a:prstGeom prst="triangle">
            <a:avLst/>
          </a:prstGeom>
          <a:solidFill>
            <a:srgbClr val="FFC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 smtClean="0">
                <a:solidFill>
                  <a:srgbClr val="5F5F5F"/>
                </a:solidFill>
                <a:latin typeface="Arial"/>
              </a:rPr>
              <a:t>Hasta </a:t>
            </a:r>
            <a:r>
              <a:rPr lang="pt-BR" sz="1600" b="1" dirty="0" err="1" smtClean="0">
                <a:solidFill>
                  <a:srgbClr val="5F5F5F"/>
                </a:solidFill>
                <a:latin typeface="Arial"/>
              </a:rPr>
              <a:t>clase</a:t>
            </a:r>
            <a:r>
              <a:rPr lang="pt-BR" sz="1600" b="1" dirty="0" smtClean="0">
                <a:solidFill>
                  <a:srgbClr val="5F5F5F"/>
                </a:solidFill>
                <a:latin typeface="Arial"/>
              </a:rPr>
              <a:t> 16</a:t>
            </a:r>
          </a:p>
        </p:txBody>
      </p:sp>
      <p:sp>
        <p:nvSpPr>
          <p:cNvPr id="25" name="Triângulo isósceles 24"/>
          <p:cNvSpPr/>
          <p:nvPr/>
        </p:nvSpPr>
        <p:spPr>
          <a:xfrm>
            <a:off x="251520" y="3733182"/>
            <a:ext cx="2448272" cy="1944216"/>
          </a:xfrm>
          <a:prstGeom prst="triangle">
            <a:avLst/>
          </a:prstGeom>
          <a:solidFill>
            <a:srgbClr val="FFD347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 smtClean="0">
                <a:solidFill>
                  <a:srgbClr val="5F5F5F"/>
                </a:solidFill>
                <a:latin typeface="Arial"/>
              </a:rPr>
              <a:t>A partir de </a:t>
            </a:r>
            <a:r>
              <a:rPr lang="pt-BR" sz="1600" b="1" dirty="0" err="1" smtClean="0">
                <a:solidFill>
                  <a:srgbClr val="5F5F5F"/>
                </a:solidFill>
                <a:latin typeface="Arial"/>
              </a:rPr>
              <a:t>la</a:t>
            </a:r>
            <a:r>
              <a:rPr lang="pt-BR" sz="1600" b="1" dirty="0" smtClean="0">
                <a:solidFill>
                  <a:srgbClr val="5F5F5F"/>
                </a:solidFill>
                <a:latin typeface="Arial"/>
              </a:rPr>
              <a:t> </a:t>
            </a:r>
            <a:r>
              <a:rPr lang="pt-BR" sz="1600" b="1" dirty="0" err="1" smtClean="0">
                <a:solidFill>
                  <a:srgbClr val="5F5F5F"/>
                </a:solidFill>
                <a:latin typeface="Arial"/>
              </a:rPr>
              <a:t>clase</a:t>
            </a:r>
            <a:r>
              <a:rPr lang="pt-BR" sz="1600" b="1" dirty="0" smtClean="0">
                <a:solidFill>
                  <a:srgbClr val="5F5F5F"/>
                </a:solidFill>
                <a:latin typeface="Arial"/>
              </a:rPr>
              <a:t> 17</a:t>
            </a:r>
          </a:p>
        </p:txBody>
      </p:sp>
      <p:sp>
        <p:nvSpPr>
          <p:cNvPr id="4" name="Retângulo 3"/>
          <p:cNvSpPr/>
          <p:nvPr/>
        </p:nvSpPr>
        <p:spPr>
          <a:xfrm>
            <a:off x="3472382" y="2613175"/>
            <a:ext cx="53951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Blip>
                <a:blip r:embed="rId2"/>
              </a:buBlip>
            </a:pPr>
            <a:r>
              <a:rPr lang="pt-BR" sz="1600" b="1" dirty="0" err="1">
                <a:solidFill>
                  <a:srgbClr val="5F5F5F"/>
                </a:solidFill>
                <a:latin typeface="Arial"/>
              </a:rPr>
              <a:t>Puestos</a:t>
            </a:r>
            <a:r>
              <a:rPr lang="pt-BR" sz="1600" b="1" dirty="0">
                <a:solidFill>
                  <a:srgbClr val="5F5F5F"/>
                </a:solidFill>
                <a:latin typeface="Arial"/>
              </a:rPr>
              <a:t> de menor </a:t>
            </a:r>
            <a:r>
              <a:rPr lang="pt-BR" sz="1600" b="1" dirty="0" err="1" smtClean="0">
                <a:solidFill>
                  <a:srgbClr val="5F5F5F"/>
                </a:solidFill>
                <a:latin typeface="Arial"/>
              </a:rPr>
              <a:t>antiguedad</a:t>
            </a:r>
            <a:r>
              <a:rPr lang="pt-BR" sz="1600" b="1" dirty="0" smtClean="0">
                <a:solidFill>
                  <a:srgbClr val="5F5F5F"/>
                </a:solidFill>
                <a:latin typeface="Arial"/>
              </a:rPr>
              <a:t>: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en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el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área de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asesoría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,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tenemos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prácticas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de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remuneración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más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agresivas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tanto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en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SB como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en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</a:t>
            </a:r>
            <a:r>
              <a:rPr lang="pt-BR" sz="1600" dirty="0" smtClean="0">
                <a:solidFill>
                  <a:srgbClr val="5F5F5F"/>
                </a:solidFill>
                <a:latin typeface="Arial"/>
              </a:rPr>
              <a:t>TD.</a:t>
            </a:r>
            <a:endParaRPr lang="pt-BR" sz="1600" dirty="0">
              <a:solidFill>
                <a:srgbClr val="5F5F5F"/>
              </a:solidFill>
              <a:latin typeface="Arial"/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2412671" y="4885310"/>
            <a:ext cx="1063480" cy="36004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8" name="Seta para a direita 27"/>
          <p:cNvSpPr/>
          <p:nvPr/>
        </p:nvSpPr>
        <p:spPr>
          <a:xfrm>
            <a:off x="2411760" y="2791744"/>
            <a:ext cx="1063480" cy="36004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487459" y="4686235"/>
            <a:ext cx="53800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Blip>
                <a:blip r:embed="rId2"/>
              </a:buBlip>
            </a:pPr>
            <a:r>
              <a:rPr lang="pt-BR" sz="1600" b="1" dirty="0" err="1">
                <a:solidFill>
                  <a:srgbClr val="5F5F5F"/>
                </a:solidFill>
                <a:latin typeface="Arial"/>
              </a:rPr>
              <a:t>Puestos</a:t>
            </a:r>
            <a:r>
              <a:rPr lang="pt-BR" sz="1600" b="1" dirty="0">
                <a:solidFill>
                  <a:srgbClr val="5F5F5F"/>
                </a:solidFill>
                <a:latin typeface="Arial"/>
              </a:rPr>
              <a:t> de </a:t>
            </a:r>
            <a:r>
              <a:rPr lang="pt-BR" sz="1600" b="1" dirty="0" err="1">
                <a:solidFill>
                  <a:srgbClr val="5F5F5F"/>
                </a:solidFill>
                <a:latin typeface="Arial"/>
              </a:rPr>
              <a:t>mayor</a:t>
            </a:r>
            <a:r>
              <a:rPr lang="pt-BR" sz="1600" b="1" dirty="0">
                <a:solidFill>
                  <a:srgbClr val="5F5F5F"/>
                </a:solidFill>
                <a:latin typeface="Arial"/>
              </a:rPr>
              <a:t> </a:t>
            </a:r>
            <a:r>
              <a:rPr lang="pt-BR" sz="1600" b="1" dirty="0" err="1">
                <a:solidFill>
                  <a:srgbClr val="5F5F5F"/>
                </a:solidFill>
                <a:latin typeface="Arial"/>
              </a:rPr>
              <a:t>importancia</a:t>
            </a:r>
            <a:r>
              <a:rPr lang="pt-BR" sz="1600" b="1" dirty="0">
                <a:solidFill>
                  <a:srgbClr val="5F5F5F"/>
                </a:solidFill>
                <a:latin typeface="Arial"/>
              </a:rPr>
              <a:t> relativa</a:t>
            </a:r>
            <a:r>
              <a:rPr lang="pt-BR" sz="1600" b="1" dirty="0" smtClean="0">
                <a:solidFill>
                  <a:srgbClr val="5F5F5F"/>
                </a:solidFill>
                <a:latin typeface="Arial"/>
              </a:rPr>
              <a:t>: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el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área de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asesoría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tiene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mayores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niveles de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remuneración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en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SB y TD.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En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esta área,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las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bonificaciones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se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incrementan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desde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la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clase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</a:t>
            </a:r>
            <a:r>
              <a:rPr lang="pt-BR" sz="1600" dirty="0" smtClean="0">
                <a:solidFill>
                  <a:srgbClr val="5F5F5F"/>
                </a:solidFill>
                <a:latin typeface="Arial"/>
              </a:rPr>
              <a:t>17.</a:t>
            </a:r>
            <a:endParaRPr lang="pt-BR" sz="1600" dirty="0">
              <a:solidFill>
                <a:srgbClr val="5F5F5F"/>
              </a:solidFill>
              <a:latin typeface="Arial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635897" y="1772816"/>
            <a:ext cx="522675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cap="small" dirty="0">
                <a:solidFill>
                  <a:srgbClr val="5F5F5F"/>
                </a:solidFill>
                <a:latin typeface="Arial"/>
              </a:rPr>
              <a:t>Mediana</a:t>
            </a:r>
          </a:p>
        </p:txBody>
      </p:sp>
    </p:spTree>
    <p:extLst>
      <p:ext uri="{BB962C8B-B14F-4D97-AF65-F5344CB8AC3E}">
        <p14:creationId xmlns:p14="http://schemas.microsoft.com/office/powerpoint/2010/main" val="4311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  <p:bldP spid="25" grpId="0" animBg="1"/>
      <p:bldP spid="4" grpId="0"/>
      <p:bldP spid="5" grpId="0" animBg="1"/>
      <p:bldP spid="28" grpId="0" animBg="1"/>
      <p:bldP spid="10" grpId="0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2"/>
          <p:cNvSpPr txBox="1">
            <a:spLocks/>
          </p:cNvSpPr>
          <p:nvPr/>
        </p:nvSpPr>
        <p:spPr bwMode="auto">
          <a:xfrm>
            <a:off x="414000" y="1051200"/>
            <a:ext cx="8031836" cy="39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b="1" kern="1200">
                <a:solidFill>
                  <a:srgbClr val="223A5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i="1" dirty="0" smtClean="0">
                <a:latin typeface="Georgia" pitchFamily="18" charset="0"/>
              </a:rPr>
              <a:t>Consultivo x Escala / </a:t>
            </a:r>
            <a:r>
              <a:rPr lang="pt-BR" i="1" dirty="0" err="1" smtClean="0">
                <a:latin typeface="Georgia" pitchFamily="18" charset="0"/>
              </a:rPr>
              <a:t>Volumen</a:t>
            </a:r>
            <a:endParaRPr lang="pt-BR" i="1" dirty="0" smtClean="0">
              <a:latin typeface="Georgia" pitchFamily="18" charset="0"/>
            </a:endParaRPr>
          </a:p>
        </p:txBody>
      </p:sp>
      <p:sp>
        <p:nvSpPr>
          <p:cNvPr id="9" name="Título 3"/>
          <p:cNvSpPr>
            <a:spLocks noGrp="1"/>
          </p:cNvSpPr>
          <p:nvPr>
            <p:ph type="title"/>
          </p:nvPr>
        </p:nvSpPr>
        <p:spPr>
          <a:xfrm>
            <a:off x="107504" y="200848"/>
            <a:ext cx="8031836" cy="428628"/>
          </a:xfrm>
        </p:spPr>
        <p:txBody>
          <a:bodyPr/>
          <a:lstStyle/>
          <a:p>
            <a:r>
              <a:rPr lang="pt-BR" cap="small" dirty="0">
                <a:latin typeface="Arial Rounded MT Bold" pitchFamily="34" charset="0"/>
              </a:rPr>
              <a:t>Mercados de </a:t>
            </a:r>
            <a:r>
              <a:rPr lang="pt-BR" cap="small" dirty="0" err="1">
                <a:latin typeface="Arial Rounded MT Bold" pitchFamily="34" charset="0"/>
              </a:rPr>
              <a:t>Comparación</a:t>
            </a:r>
            <a:endParaRPr lang="pt-BR" cap="small" dirty="0">
              <a:latin typeface="Arial Rounded MT Bold" pitchFamily="34" charset="0"/>
            </a:endParaRPr>
          </a:p>
        </p:txBody>
      </p:sp>
      <p:sp>
        <p:nvSpPr>
          <p:cNvPr id="8" name="Triângulo isósceles 7"/>
          <p:cNvSpPr/>
          <p:nvPr/>
        </p:nvSpPr>
        <p:spPr>
          <a:xfrm>
            <a:off x="166065" y="2553290"/>
            <a:ext cx="2615690" cy="1944216"/>
          </a:xfrm>
          <a:prstGeom prst="triangle">
            <a:avLst/>
          </a:prstGeom>
          <a:solidFill>
            <a:schemeClr val="accent1">
              <a:lumMod val="7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cap="small" dirty="0" smtClean="0">
                <a:solidFill>
                  <a:prstClr val="white"/>
                </a:solidFill>
                <a:latin typeface="Arial"/>
              </a:rPr>
              <a:t>Consultivo</a:t>
            </a:r>
          </a:p>
        </p:txBody>
      </p:sp>
      <p:sp>
        <p:nvSpPr>
          <p:cNvPr id="2" name="Retângulo 1"/>
          <p:cNvSpPr/>
          <p:nvPr/>
        </p:nvSpPr>
        <p:spPr>
          <a:xfrm>
            <a:off x="3113200" y="3678123"/>
            <a:ext cx="592780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rgbClr val="5F5F5F"/>
                </a:solidFill>
                <a:latin typeface="Arial"/>
              </a:rPr>
              <a:t>Vemos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en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el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mercado </a:t>
            </a:r>
            <a:r>
              <a:rPr lang="pt-BR" sz="1600" b="1" cap="small" dirty="0" smtClean="0">
                <a:solidFill>
                  <a:srgbClr val="5F5F5F"/>
                </a:solidFill>
                <a:latin typeface="Arial"/>
              </a:rPr>
              <a:t>Consultivo 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una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mayor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tendencia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a </a:t>
            </a:r>
            <a:r>
              <a:rPr lang="pt-BR" sz="1600" dirty="0" smtClean="0">
                <a:solidFill>
                  <a:srgbClr val="5F5F5F"/>
                </a:solidFill>
                <a:latin typeface="Arial"/>
              </a:rPr>
              <a:t>adoptar </a:t>
            </a:r>
            <a:r>
              <a:rPr lang="pt-BR" sz="1600" b="1" dirty="0" err="1">
                <a:solidFill>
                  <a:srgbClr val="5F5F5F"/>
                </a:solidFill>
                <a:latin typeface="Arial"/>
              </a:rPr>
              <a:t>prácticas</a:t>
            </a:r>
            <a:r>
              <a:rPr lang="pt-BR" sz="1600" b="1" dirty="0">
                <a:solidFill>
                  <a:srgbClr val="5F5F5F"/>
                </a:solidFill>
                <a:latin typeface="Arial"/>
              </a:rPr>
              <a:t> de </a:t>
            </a:r>
            <a:r>
              <a:rPr lang="pt-BR" sz="1600" b="1" dirty="0" err="1">
                <a:solidFill>
                  <a:srgbClr val="5F5F5F"/>
                </a:solidFill>
                <a:latin typeface="Arial"/>
              </a:rPr>
              <a:t>remuneración</a:t>
            </a:r>
            <a:r>
              <a:rPr lang="pt-BR" sz="1600" b="1" dirty="0">
                <a:solidFill>
                  <a:srgbClr val="5F5F5F"/>
                </a:solidFill>
                <a:latin typeface="Arial"/>
              </a:rPr>
              <a:t> más </a:t>
            </a:r>
            <a:r>
              <a:rPr lang="pt-BR" sz="1600" b="1" dirty="0" err="1">
                <a:solidFill>
                  <a:srgbClr val="5F5F5F"/>
                </a:solidFill>
                <a:latin typeface="Arial"/>
              </a:rPr>
              <a:t>agresivas</a:t>
            </a:r>
            <a:r>
              <a:rPr lang="pt-BR" sz="1600" b="1" dirty="0">
                <a:solidFill>
                  <a:srgbClr val="5F5F5F"/>
                </a:solidFill>
                <a:latin typeface="Arial"/>
              </a:rPr>
              <a:t>, principalmente </a:t>
            </a:r>
            <a:r>
              <a:rPr lang="pt-BR" sz="1600" b="1" dirty="0" err="1" smtClean="0">
                <a:solidFill>
                  <a:srgbClr val="5F5F5F"/>
                </a:solidFill>
                <a:latin typeface="Arial"/>
              </a:rPr>
              <a:t>variables</a:t>
            </a:r>
            <a:r>
              <a:rPr lang="pt-BR" sz="1600" dirty="0" smtClean="0">
                <a:solidFill>
                  <a:srgbClr val="5F5F5F"/>
                </a:solidFill>
                <a:latin typeface="Arial"/>
              </a:rPr>
              <a:t>. </a:t>
            </a:r>
            <a:endParaRPr lang="pt-BR" sz="1600" dirty="0">
              <a:solidFill>
                <a:srgbClr val="5F5F5F"/>
              </a:solidFill>
              <a:latin typeface="Arial"/>
            </a:endParaRPr>
          </a:p>
        </p:txBody>
      </p:sp>
      <p:cxnSp>
        <p:nvCxnSpPr>
          <p:cNvPr id="21" name="Conector angulado 20"/>
          <p:cNvCxnSpPr>
            <a:endCxn id="2" idx="0"/>
          </p:cNvCxnSpPr>
          <p:nvPr/>
        </p:nvCxnSpPr>
        <p:spPr>
          <a:xfrm>
            <a:off x="1473910" y="2553290"/>
            <a:ext cx="4603192" cy="1124833"/>
          </a:xfrm>
          <a:prstGeom prst="bentConnector2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11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2000" y="1962000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Blip>
                <a:blip r:embed="rId2"/>
              </a:buBlip>
            </a:pPr>
            <a:r>
              <a:rPr lang="pt-BR" sz="1600" dirty="0" err="1">
                <a:solidFill>
                  <a:srgbClr val="5F5F5F"/>
                </a:solidFill>
                <a:latin typeface="Arial"/>
              </a:rPr>
              <a:t>Traen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información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de empresas de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otras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áreas de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servicio</a:t>
            </a:r>
            <a:r>
              <a:rPr lang="pt-BR" sz="1600" dirty="0" smtClean="0">
                <a:solidFill>
                  <a:srgbClr val="5F5F5F"/>
                </a:solidFill>
                <a:latin typeface="Arial"/>
              </a:rPr>
              <a:t>.</a:t>
            </a:r>
            <a:endParaRPr lang="pt-BR" sz="1600" dirty="0">
              <a:solidFill>
                <a:srgbClr val="5F5F5F"/>
              </a:solidFill>
              <a:latin typeface="Arial"/>
            </a:endParaRPr>
          </a:p>
          <a:p>
            <a:pPr algn="just"/>
            <a:endParaRPr lang="pt-BR" sz="1600" dirty="0" smtClean="0">
              <a:solidFill>
                <a:srgbClr val="5F5F5F"/>
              </a:solidFill>
              <a:latin typeface="Arial"/>
            </a:endParaRPr>
          </a:p>
          <a:p>
            <a:pPr marL="285750" indent="-285750" algn="just">
              <a:buFontTx/>
              <a:buBlip>
                <a:blip r:embed="rId2"/>
              </a:buBlip>
            </a:pPr>
            <a:r>
              <a:rPr lang="pt-BR" sz="1600" dirty="0">
                <a:solidFill>
                  <a:srgbClr val="5F5F5F"/>
                </a:solidFill>
                <a:latin typeface="Arial"/>
              </a:rPr>
              <a:t>Los niveles de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competitividad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del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mercado </a:t>
            </a:r>
            <a:r>
              <a:rPr lang="pt-BR" sz="1600" cap="small" dirty="0" smtClean="0">
                <a:solidFill>
                  <a:srgbClr val="5F5F5F"/>
                </a:solidFill>
                <a:latin typeface="Arial"/>
              </a:rPr>
              <a:t>No Jurídico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son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equivalentes al primer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nivel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de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desempeño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del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</a:t>
            </a:r>
            <a:r>
              <a:rPr lang="pt-BR" sz="1600" dirty="0" smtClean="0">
                <a:solidFill>
                  <a:srgbClr val="5F5F5F"/>
                </a:solidFill>
                <a:latin typeface="Arial"/>
              </a:rPr>
              <a:t>mercado de </a:t>
            </a:r>
            <a:r>
              <a:rPr lang="pt-BR" sz="1600" cap="small" dirty="0" smtClean="0">
                <a:solidFill>
                  <a:srgbClr val="5F5F5F"/>
                </a:solidFill>
                <a:latin typeface="Arial"/>
              </a:rPr>
              <a:t>Consumo &amp; </a:t>
            </a:r>
            <a:r>
              <a:rPr lang="pt-BR" sz="1600" cap="small" dirty="0" err="1" smtClean="0">
                <a:solidFill>
                  <a:srgbClr val="5F5F5F"/>
                </a:solidFill>
                <a:latin typeface="Arial"/>
              </a:rPr>
              <a:t>Servicios</a:t>
            </a:r>
            <a:r>
              <a:rPr lang="pt-BR" sz="1600" cap="small" dirty="0" smtClean="0">
                <a:solidFill>
                  <a:srgbClr val="5F5F5F"/>
                </a:solidFill>
                <a:latin typeface="Arial"/>
              </a:rPr>
              <a:t> </a:t>
            </a:r>
            <a:r>
              <a:rPr lang="pt-BR" sz="1600" dirty="0" smtClean="0">
                <a:solidFill>
                  <a:srgbClr val="5F5F5F"/>
                </a:solidFill>
                <a:latin typeface="Arial"/>
              </a:rPr>
              <a:t>de </a:t>
            </a:r>
            <a:r>
              <a:rPr lang="pt-BR" sz="1600" dirty="0" smtClean="0">
                <a:solidFill>
                  <a:srgbClr val="5F5F5F"/>
                </a:solidFill>
                <a:latin typeface="Southern" pitchFamily="2" charset="0"/>
              </a:rPr>
              <a:t>PWR</a:t>
            </a:r>
            <a:r>
              <a:rPr lang="pt-BR" sz="1600" dirty="0" smtClean="0">
                <a:solidFill>
                  <a:srgbClr val="5F5F5F"/>
                </a:solidFill>
                <a:latin typeface="Arial"/>
              </a:rPr>
              <a:t> </a:t>
            </a:r>
            <a:r>
              <a:rPr lang="pt-BR" sz="1600" cap="small" dirty="0" smtClean="0">
                <a:solidFill>
                  <a:srgbClr val="5F5F5F"/>
                </a:solidFill>
                <a:latin typeface="Arial"/>
              </a:rPr>
              <a:t>General</a:t>
            </a:r>
            <a:r>
              <a:rPr lang="pt-BR" sz="1600" dirty="0" smtClean="0">
                <a:solidFill>
                  <a:srgbClr val="5F5F5F"/>
                </a:solidFill>
                <a:latin typeface="Arial"/>
              </a:rPr>
              <a:t> 2017.</a:t>
            </a:r>
          </a:p>
          <a:p>
            <a:pPr marL="285750" indent="-285750">
              <a:buFontTx/>
              <a:buBlip>
                <a:blip r:embed="rId2"/>
              </a:buBlip>
            </a:pPr>
            <a:endParaRPr lang="pt-BR" sz="1600" dirty="0">
              <a:solidFill>
                <a:srgbClr val="5F5F5F"/>
              </a:solidFill>
              <a:latin typeface="Arial"/>
            </a:endParaRPr>
          </a:p>
        </p:txBody>
      </p:sp>
      <p:sp>
        <p:nvSpPr>
          <p:cNvPr id="6" name="Espaço Reservado para Texto 2"/>
          <p:cNvSpPr>
            <a:spLocks noGrp="1"/>
          </p:cNvSpPr>
          <p:nvPr>
            <p:ph type="body" idx="10"/>
          </p:nvPr>
        </p:nvSpPr>
        <p:spPr>
          <a:xfrm>
            <a:off x="414000" y="1051200"/>
            <a:ext cx="8031836" cy="393689"/>
          </a:xfrm>
        </p:spPr>
        <p:txBody>
          <a:bodyPr/>
          <a:lstStyle/>
          <a:p>
            <a:r>
              <a:rPr lang="pt-BR" i="1" dirty="0" smtClean="0">
                <a:latin typeface="Georgia" pitchFamily="18" charset="0"/>
              </a:rPr>
              <a:t>Consumo &amp; </a:t>
            </a:r>
            <a:r>
              <a:rPr lang="pt-BR" i="1" dirty="0" err="1" smtClean="0">
                <a:latin typeface="Georgia" pitchFamily="18" charset="0"/>
              </a:rPr>
              <a:t>Servicios</a:t>
            </a:r>
            <a:endParaRPr lang="pt-BR" i="1" dirty="0" smtClean="0">
              <a:latin typeface="Georgia" pitchFamily="18" charset="0"/>
            </a:endParaRPr>
          </a:p>
        </p:txBody>
      </p:sp>
      <p:sp>
        <p:nvSpPr>
          <p:cNvPr id="7" name="Título 3"/>
          <p:cNvSpPr>
            <a:spLocks noGrp="1"/>
          </p:cNvSpPr>
          <p:nvPr>
            <p:ph type="title"/>
          </p:nvPr>
        </p:nvSpPr>
        <p:spPr>
          <a:xfrm>
            <a:off x="107504" y="200848"/>
            <a:ext cx="8031836" cy="428628"/>
          </a:xfrm>
        </p:spPr>
        <p:txBody>
          <a:bodyPr/>
          <a:lstStyle/>
          <a:p>
            <a:r>
              <a:rPr lang="pt-BR" cap="small" dirty="0">
                <a:latin typeface="Arial Rounded MT Bold" pitchFamily="34" charset="0"/>
              </a:rPr>
              <a:t>Mercados de </a:t>
            </a:r>
            <a:r>
              <a:rPr lang="pt-BR" cap="small" dirty="0" err="1">
                <a:latin typeface="Arial Rounded MT Bold" pitchFamily="34" charset="0"/>
              </a:rPr>
              <a:t>Comparación</a:t>
            </a:r>
            <a:endParaRPr lang="pt-BR" cap="small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05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5589240"/>
            <a:ext cx="914400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7972452" cy="4680000"/>
          </a:xfrm>
        </p:spPr>
        <p:txBody>
          <a:bodyPr/>
          <a:lstStyle/>
          <a:p>
            <a:r>
              <a:rPr lang="pt-BR" dirty="0" err="1"/>
              <a:t>Comparación</a:t>
            </a:r>
            <a:r>
              <a:rPr lang="pt-BR" dirty="0"/>
              <a:t> por Medidas </a:t>
            </a:r>
            <a:r>
              <a:rPr lang="pt-BR" dirty="0" err="1"/>
              <a:t>Cuantitativas</a:t>
            </a:r>
            <a:r>
              <a:rPr lang="pt-BR" dirty="0"/>
              <a:t> de </a:t>
            </a:r>
            <a:r>
              <a:rPr lang="pt-BR" dirty="0" err="1" smtClean="0"/>
              <a:t>Contenido</a:t>
            </a:r>
            <a:r>
              <a:rPr lang="pt-BR" dirty="0"/>
              <a:t>:</a:t>
            </a:r>
            <a:endParaRPr lang="pt-BR" dirty="0" smtClean="0"/>
          </a:p>
          <a:p>
            <a:r>
              <a:rPr lang="pt-BR" dirty="0"/>
              <a:t>Diferencias de </a:t>
            </a:r>
            <a:r>
              <a:rPr lang="pt-BR" dirty="0" err="1"/>
              <a:t>Tamaño</a:t>
            </a:r>
            <a:r>
              <a:rPr lang="pt-BR" dirty="0"/>
              <a:t>, </a:t>
            </a:r>
            <a:r>
              <a:rPr lang="pt-BR" dirty="0" err="1"/>
              <a:t>Estructura</a:t>
            </a:r>
            <a:r>
              <a:rPr lang="pt-BR" dirty="0"/>
              <a:t> y </a:t>
            </a:r>
            <a:r>
              <a:rPr lang="pt-BR" dirty="0" err="1"/>
              <a:t>Complejidad</a:t>
            </a:r>
            <a:r>
              <a:rPr lang="pt-BR" dirty="0"/>
              <a:t> </a:t>
            </a:r>
            <a:r>
              <a:rPr lang="pt-BR" dirty="0" smtClean="0"/>
              <a:t>Organizativa</a:t>
            </a:r>
          </a:p>
          <a:p>
            <a:r>
              <a:rPr lang="pt-BR" dirty="0" err="1"/>
              <a:t>Regresión</a:t>
            </a:r>
            <a:r>
              <a:rPr lang="pt-BR" dirty="0"/>
              <a:t> Lineal </a:t>
            </a:r>
            <a:r>
              <a:rPr lang="pt-BR" dirty="0" err="1"/>
              <a:t>Puntos</a:t>
            </a:r>
            <a:r>
              <a:rPr lang="pt-BR" sz="1600" dirty="0" smtClean="0"/>
              <a:t> </a:t>
            </a:r>
            <a:r>
              <a:rPr lang="pt-BR" sz="1600" dirty="0" smtClean="0">
                <a:latin typeface="Southern" pitchFamily="2" charset="0"/>
              </a:rPr>
              <a:t>WISDOM</a:t>
            </a:r>
            <a:r>
              <a:rPr lang="pt-BR" sz="1600" dirty="0" smtClean="0"/>
              <a:t> x </a:t>
            </a:r>
            <a:r>
              <a:rPr lang="pt-BR" dirty="0" err="1"/>
              <a:t>Remuneración</a:t>
            </a:r>
            <a:r>
              <a:rPr lang="pt-BR" dirty="0"/>
              <a:t> Anualizada</a:t>
            </a:r>
            <a:r>
              <a:rPr lang="pt-BR" sz="1600" dirty="0" smtClean="0"/>
              <a:t>.</a:t>
            </a:r>
          </a:p>
          <a:p>
            <a:endParaRPr lang="pt-BR" dirty="0" smtClean="0"/>
          </a:p>
          <a:p>
            <a:r>
              <a:rPr lang="pt-BR" dirty="0" err="1"/>
              <a:t>Igualación</a:t>
            </a:r>
            <a:r>
              <a:rPr lang="pt-BR" dirty="0"/>
              <a:t> de Regímenes de </a:t>
            </a:r>
            <a:r>
              <a:rPr lang="pt-BR" dirty="0" err="1"/>
              <a:t>Contratación</a:t>
            </a:r>
            <a:r>
              <a:rPr lang="pt-BR" dirty="0"/>
              <a:t> (CLT y Neto)</a:t>
            </a:r>
          </a:p>
          <a:p>
            <a:r>
              <a:rPr lang="pt-BR" dirty="0"/>
              <a:t>Estrato de </a:t>
            </a:r>
            <a:r>
              <a:rPr lang="pt-BR" dirty="0" err="1"/>
              <a:t>Encuesta</a:t>
            </a:r>
            <a:r>
              <a:rPr lang="pt-BR" dirty="0"/>
              <a:t> - Cortes por </a:t>
            </a:r>
            <a:r>
              <a:rPr lang="pt-BR" dirty="0" smtClean="0"/>
              <a:t>Áreas:</a:t>
            </a:r>
          </a:p>
          <a:p>
            <a:r>
              <a:rPr lang="pt-BR" sz="1600" dirty="0" smtClean="0"/>
              <a:t>Consultivo;</a:t>
            </a:r>
          </a:p>
          <a:p>
            <a:pPr lvl="1"/>
            <a:r>
              <a:rPr lang="pt-BR" sz="1600" dirty="0" smtClean="0"/>
              <a:t>Escala / </a:t>
            </a:r>
            <a:r>
              <a:rPr lang="pt-BR" sz="1600" dirty="0" err="1" smtClean="0"/>
              <a:t>Volumen</a:t>
            </a:r>
            <a:endParaRPr lang="pt-BR" sz="1600" dirty="0" smtClean="0"/>
          </a:p>
          <a:p>
            <a:pPr lvl="1"/>
            <a:r>
              <a:rPr lang="pt-BR" sz="1600" dirty="0"/>
              <a:t>Ilegal</a:t>
            </a:r>
            <a:r>
              <a:rPr lang="pt-BR" sz="1600" dirty="0" smtClean="0"/>
              <a:t>.</a:t>
            </a:r>
          </a:p>
          <a:p>
            <a:endParaRPr lang="pt-BR" dirty="0" smtClean="0"/>
          </a:p>
          <a:p>
            <a:r>
              <a:rPr lang="pt-BR" dirty="0" err="1"/>
              <a:t>Comparación</a:t>
            </a:r>
            <a:r>
              <a:rPr lang="pt-BR" dirty="0"/>
              <a:t> de </a:t>
            </a:r>
            <a:r>
              <a:rPr lang="pt-BR" dirty="0" err="1"/>
              <a:t>toto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“Paquete de </a:t>
            </a:r>
            <a:r>
              <a:rPr lang="pt-BR" dirty="0" err="1" smtClean="0"/>
              <a:t>Remuneración</a:t>
            </a:r>
            <a:r>
              <a:rPr lang="pt-BR" dirty="0" smtClean="0"/>
              <a:t>”:</a:t>
            </a:r>
          </a:p>
          <a:p>
            <a:r>
              <a:rPr lang="pt-BR" sz="1600" dirty="0" smtClean="0"/>
              <a:t>Salario Base;</a:t>
            </a:r>
          </a:p>
          <a:p>
            <a:pPr lvl="1"/>
            <a:r>
              <a:rPr lang="pt-BR" sz="1600" dirty="0" err="1"/>
              <a:t>Efectivo</a:t>
            </a:r>
            <a:r>
              <a:rPr lang="pt-BR" sz="1600" dirty="0"/>
              <a:t> Total</a:t>
            </a:r>
            <a:r>
              <a:rPr lang="pt-BR" sz="1600" dirty="0" smtClean="0"/>
              <a:t> (Salario Base + ICP);</a:t>
            </a:r>
          </a:p>
          <a:p>
            <a:pPr lvl="1"/>
            <a:r>
              <a:rPr lang="pt-BR" sz="1600" dirty="0" err="1"/>
              <a:t>Remuneración</a:t>
            </a:r>
            <a:r>
              <a:rPr lang="pt-BR" sz="1600" dirty="0"/>
              <a:t> Total</a:t>
            </a:r>
            <a:r>
              <a:rPr lang="pt-BR" sz="1600" dirty="0" smtClean="0"/>
              <a:t> (TD + Dividendos).</a:t>
            </a:r>
            <a:endParaRPr lang="pt-BR" sz="1600" dirty="0"/>
          </a:p>
          <a:p>
            <a:pPr lvl="1"/>
            <a:endParaRPr lang="pt-BR" sz="1600" dirty="0" smtClean="0"/>
          </a:p>
          <a:p>
            <a:pPr lvl="1"/>
            <a:endParaRPr lang="pt-BR" sz="1600" dirty="0" smtClean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0"/>
          </p:nvPr>
        </p:nvSpPr>
        <p:spPr>
          <a:xfrm>
            <a:off x="428596" y="1163103"/>
            <a:ext cx="8031836" cy="393689"/>
          </a:xfrm>
        </p:spPr>
        <p:txBody>
          <a:bodyPr/>
          <a:lstStyle/>
          <a:p>
            <a:r>
              <a:rPr lang="pt-BR" i="1" dirty="0" smtClean="0">
                <a:latin typeface="Georgia" pitchFamily="18" charset="0"/>
              </a:rPr>
              <a:t>Pilares Metodológicos</a:t>
            </a:r>
            <a:endParaRPr lang="pt-BR" i="1" dirty="0">
              <a:latin typeface="Georgia" pitchFamily="18" charset="0"/>
            </a:endParaRPr>
          </a:p>
        </p:txBody>
      </p:sp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107504" y="187200"/>
            <a:ext cx="8031836" cy="428628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Conceptos de </a:t>
            </a:r>
            <a:r>
              <a:rPr lang="pt-B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la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pt-B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Encuesta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24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7812360" y="5548967"/>
            <a:ext cx="1331640" cy="88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7504" y="200848"/>
            <a:ext cx="8031836" cy="428628"/>
          </a:xfrm>
        </p:spPr>
        <p:txBody>
          <a:bodyPr/>
          <a:lstStyle/>
          <a:p>
            <a:r>
              <a:rPr lang="pt-BR" cap="small" dirty="0">
                <a:latin typeface="Arial Rounded MT Bold" pitchFamily="34" charset="0"/>
              </a:rPr>
              <a:t>Mercados de </a:t>
            </a:r>
            <a:r>
              <a:rPr lang="pt-BR" cap="small" dirty="0" err="1">
                <a:latin typeface="Arial Rounded MT Bold" pitchFamily="34" charset="0"/>
              </a:rPr>
              <a:t>Comparación</a:t>
            </a:r>
            <a:endParaRPr lang="pt-BR" cap="small" dirty="0">
              <a:latin typeface="Arial Rounded MT Bold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869594"/>
              </p:ext>
            </p:extLst>
          </p:nvPr>
        </p:nvGraphicFramePr>
        <p:xfrm>
          <a:off x="2035062" y="908720"/>
          <a:ext cx="4985210" cy="5671777"/>
        </p:xfrm>
        <a:graphic>
          <a:graphicData uri="http://schemas.openxmlformats.org/drawingml/2006/table">
            <a:tbl>
              <a:tblPr/>
              <a:tblGrid>
                <a:gridCol w="39566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85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01899">
                <a:tc>
                  <a:txBody>
                    <a:bodyPr/>
                    <a:lstStyle/>
                    <a:p>
                      <a:pPr marL="107950" indent="-45720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sz="1400" dirty="0" smtClean="0">
                          <a:solidFill>
                            <a:srgbClr val="FFFFFF"/>
                          </a:solidFill>
                          <a:effectLst/>
                          <a:latin typeface="Arial Rounded MT Bold"/>
                          <a:ea typeface="Times New Roman"/>
                          <a:cs typeface="Arial"/>
                        </a:rPr>
                        <a:t>NIVELES DE DESEMPEÑO</a:t>
                      </a:r>
                      <a:endParaRPr lang="pt-BR" sz="1400" dirty="0">
                        <a:effectLst/>
                        <a:latin typeface="Tms Rmn"/>
                        <a:ea typeface="Times New Roman"/>
                        <a:cs typeface="Times New Roman"/>
                      </a:endParaRPr>
                    </a:p>
                  </a:txBody>
                  <a:tcPr marL="35872" marR="3587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b="1" dirty="0" smtClean="0">
                          <a:solidFill>
                            <a:schemeClr val="bg1"/>
                          </a:solidFill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POSICIÓN RELATIVA</a:t>
                      </a:r>
                      <a:r>
                        <a:rPr lang="pt-BR" sz="1000" baseline="0" dirty="0" smtClean="0">
                          <a:solidFill>
                            <a:schemeClr val="bg1"/>
                          </a:solidFill>
                          <a:effectLst/>
                          <a:latin typeface="Tms Rmn"/>
                          <a:ea typeface="Times New Roman"/>
                          <a:cs typeface="Times New Roman"/>
                        </a:rPr>
                        <a:t> 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Tms Rmn"/>
                        <a:ea typeface="Times New Roman"/>
                        <a:cs typeface="Times New Roman"/>
                      </a:endParaRPr>
                    </a:p>
                  </a:txBody>
                  <a:tcPr marL="35872" marR="358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1167">
                <a:tc>
                  <a:txBody>
                    <a:bodyPr/>
                    <a:lstStyle/>
                    <a:p>
                      <a:pPr marL="107950" indent="-457200" algn="just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50" i="1" dirty="0">
                          <a:effectLst/>
                          <a:latin typeface="Arial Rounded MT Bold"/>
                          <a:ea typeface="Times New Roman"/>
                          <a:cs typeface="Arial"/>
                        </a:rPr>
                        <a:t>EXCELENTE</a:t>
                      </a:r>
                      <a:endParaRPr lang="pt-BR" sz="1100" dirty="0">
                        <a:effectLst/>
                        <a:latin typeface="Tms Rmn"/>
                        <a:ea typeface="Times New Roman"/>
                        <a:cs typeface="Times New Roman"/>
                      </a:endParaRPr>
                    </a:p>
                    <a:p>
                      <a:pPr marL="12700" indent="165100" algn="just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Este rango de salario de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nivel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de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administración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está reservado para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aquellos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empleados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cuyo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desempeño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además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de exceder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nivel</a:t>
                      </a:r>
                      <a:r>
                        <a:rPr lang="pt-BR" sz="1000" dirty="0" smtClean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000" b="1" i="1" dirty="0" smtClean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Destacado</a:t>
                      </a:r>
                      <a:r>
                        <a:rPr lang="pt-BR" sz="1000" dirty="0" smtClean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es claramente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perceptible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por todos</a:t>
                      </a:r>
                      <a:r>
                        <a:rPr lang="pt-BR" sz="1000" dirty="0" smtClean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.</a:t>
                      </a:r>
                      <a:endParaRPr lang="pt-BR" sz="1100" dirty="0">
                        <a:effectLst/>
                        <a:latin typeface="Tms Rmn"/>
                        <a:ea typeface="Times New Roman"/>
                        <a:cs typeface="Times New Roman"/>
                      </a:endParaRPr>
                    </a:p>
                  </a:txBody>
                  <a:tcPr marL="35872" marR="3587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5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120%</a:t>
                      </a:r>
                      <a:endParaRPr lang="pt-BR" sz="1100" dirty="0">
                        <a:effectLst/>
                        <a:latin typeface="Tms Rmn"/>
                        <a:ea typeface="Times New Roman"/>
                        <a:cs typeface="Times New Roman"/>
                      </a:endParaRPr>
                    </a:p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5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100" dirty="0">
                        <a:effectLst/>
                        <a:latin typeface="Tms Rmn"/>
                        <a:ea typeface="Times New Roman"/>
                        <a:cs typeface="Times New Roman"/>
                      </a:endParaRPr>
                    </a:p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5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112%</a:t>
                      </a:r>
                      <a:endParaRPr lang="pt-BR" sz="1100" dirty="0">
                        <a:effectLst/>
                        <a:latin typeface="Tms Rmn"/>
                        <a:ea typeface="Times New Roman"/>
                        <a:cs typeface="Times New Roman"/>
                      </a:endParaRPr>
                    </a:p>
                  </a:txBody>
                  <a:tcPr marL="35872" marR="358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C0C0C0"/>
                      </a:fgClr>
                      <a:bgClr>
                        <a:srgbClr val="FCFCFC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0976">
                <a:tc>
                  <a:txBody>
                    <a:bodyPr/>
                    <a:lstStyle/>
                    <a:p>
                      <a:pPr marL="107950" indent="-457200" algn="just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50" i="1" dirty="0">
                          <a:effectLst/>
                          <a:latin typeface="Arial Rounded MT Bold"/>
                          <a:ea typeface="Times New Roman"/>
                          <a:cs typeface="Arial"/>
                        </a:rPr>
                        <a:t>DESTACADO</a:t>
                      </a:r>
                      <a:endParaRPr lang="pt-BR" sz="1100" dirty="0">
                        <a:effectLst/>
                        <a:latin typeface="Tms Rmn"/>
                        <a:ea typeface="Times New Roman"/>
                        <a:cs typeface="Times New Roman"/>
                      </a:endParaRPr>
                    </a:p>
                    <a:p>
                      <a:pPr marL="12700" indent="165100" algn="just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Nivel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reservado para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empleados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con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amplia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experiencia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cuyo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desempeño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es claramente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mejor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que </a:t>
                      </a:r>
                      <a:r>
                        <a:rPr lang="pt-BR" sz="1000" b="1" i="1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Competente</a:t>
                      </a:r>
                      <a:r>
                        <a:rPr lang="pt-BR" sz="10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.</a:t>
                      </a:r>
                      <a:endParaRPr lang="pt-BR" sz="1100" dirty="0">
                        <a:effectLst/>
                        <a:latin typeface="Tms Rmn"/>
                        <a:ea typeface="Times New Roman"/>
                        <a:cs typeface="Times New Roman"/>
                      </a:endParaRPr>
                    </a:p>
                  </a:txBody>
                  <a:tcPr marL="35872" marR="3587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5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112%</a:t>
                      </a:r>
                      <a:endParaRPr lang="pt-BR" sz="1100" dirty="0">
                        <a:effectLst/>
                        <a:latin typeface="Tms Rmn"/>
                        <a:ea typeface="Times New Roman"/>
                        <a:cs typeface="Times New Roman"/>
                      </a:endParaRPr>
                    </a:p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5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100" dirty="0">
                        <a:effectLst/>
                        <a:latin typeface="Tms Rmn"/>
                        <a:ea typeface="Times New Roman"/>
                        <a:cs typeface="Times New Roman"/>
                      </a:endParaRPr>
                    </a:p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5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104%</a:t>
                      </a:r>
                      <a:endParaRPr lang="pt-BR" sz="1100" dirty="0">
                        <a:effectLst/>
                        <a:latin typeface="Tms Rmn"/>
                        <a:ea typeface="Times New Roman"/>
                        <a:cs typeface="Times New Roman"/>
                      </a:endParaRPr>
                    </a:p>
                  </a:txBody>
                  <a:tcPr marL="35872" marR="358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C0C0C0"/>
                      </a:fgClr>
                      <a:bgClr>
                        <a:srgbClr val="FCFCFC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0976">
                <a:tc>
                  <a:txBody>
                    <a:bodyPr/>
                    <a:lstStyle/>
                    <a:p>
                      <a:pPr marL="107950" indent="-457200" algn="just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50" i="1" dirty="0">
                          <a:effectLst/>
                          <a:latin typeface="Arial Rounded MT Bold"/>
                          <a:ea typeface="Times New Roman"/>
                          <a:cs typeface="Arial"/>
                        </a:rPr>
                        <a:t>COMPETENTE</a:t>
                      </a:r>
                      <a:endParaRPr lang="pt-BR" sz="1100" dirty="0">
                        <a:effectLst/>
                        <a:latin typeface="Tms Rmn"/>
                        <a:ea typeface="Times New Roman"/>
                        <a:cs typeface="Times New Roman"/>
                      </a:endParaRPr>
                    </a:p>
                    <a:p>
                      <a:pPr marL="12700" indent="165100" algn="just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Nivel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reservado para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los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empleados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que constantemente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logran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un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desempeño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, totalmente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compatible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con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lo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provisto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la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descripción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/ matriz de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carrera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.</a:t>
                      </a:r>
                      <a:endParaRPr lang="pt-BR" sz="1000" kern="1200" dirty="0">
                        <a:solidFill>
                          <a:schemeClr val="tx1"/>
                        </a:solidFill>
                        <a:effectLst/>
                        <a:latin typeface="Century Gothic"/>
                        <a:ea typeface="Times New Roman"/>
                        <a:cs typeface="Arial"/>
                      </a:endParaRPr>
                    </a:p>
                  </a:txBody>
                  <a:tcPr marL="35872" marR="3587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5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104%</a:t>
                      </a:r>
                      <a:endParaRPr lang="pt-BR" sz="1100" dirty="0">
                        <a:effectLst/>
                        <a:latin typeface="Tms Rmn"/>
                        <a:ea typeface="Times New Roman"/>
                        <a:cs typeface="Times New Roman"/>
                      </a:endParaRPr>
                    </a:p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5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100%</a:t>
                      </a:r>
                      <a:endParaRPr lang="pt-BR" sz="1100" dirty="0">
                        <a:effectLst/>
                        <a:latin typeface="Tms Rmn"/>
                        <a:ea typeface="Times New Roman"/>
                        <a:cs typeface="Times New Roman"/>
                      </a:endParaRPr>
                    </a:p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5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96%</a:t>
                      </a:r>
                      <a:endParaRPr lang="pt-BR" sz="1100" dirty="0">
                        <a:effectLst/>
                        <a:latin typeface="Tms Rmn"/>
                        <a:ea typeface="Times New Roman"/>
                        <a:cs typeface="Times New Roman"/>
                      </a:endParaRPr>
                    </a:p>
                  </a:txBody>
                  <a:tcPr marL="35872" marR="358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C0C0C0"/>
                      </a:fgClr>
                      <a:bgClr>
                        <a:srgbClr val="FCFCFC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00976">
                <a:tc>
                  <a:txBody>
                    <a:bodyPr/>
                    <a:lstStyle/>
                    <a:p>
                      <a:pPr marL="107950" indent="-457200" algn="just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50" i="1" dirty="0" smtClean="0">
                          <a:effectLst/>
                          <a:latin typeface="Arial Rounded MT Bold"/>
                          <a:ea typeface="Times New Roman"/>
                          <a:cs typeface="Arial"/>
                        </a:rPr>
                        <a:t>SATISFACTORIO</a:t>
                      </a:r>
                      <a:endParaRPr lang="pt-BR" sz="1100" dirty="0" smtClean="0">
                        <a:effectLst/>
                        <a:latin typeface="Tms Rmn"/>
                        <a:ea typeface="Times New Roman"/>
                        <a:cs typeface="Times New Roman"/>
                      </a:endParaRPr>
                    </a:p>
                    <a:p>
                      <a:pPr marL="0" indent="177800" algn="just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Nivel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reservado para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los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empleados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que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han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mostrado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un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progreso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adecuado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paso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del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nivel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000" b="1" i="1" dirty="0" smtClean="0">
                          <a:solidFill>
                            <a:srgbClr val="FF0000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Inicial</a:t>
                      </a:r>
                      <a:r>
                        <a:rPr lang="pt-BR" sz="1000" dirty="0" smtClean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al </a:t>
                      </a:r>
                      <a:r>
                        <a:rPr lang="pt-BR" sz="1000" b="1" i="1" dirty="0" smtClean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Competente</a:t>
                      </a:r>
                      <a:r>
                        <a:rPr lang="pt-BR" sz="1000" dirty="0" smtClean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.</a:t>
                      </a:r>
                      <a:endParaRPr lang="pt-BR" sz="1100" dirty="0">
                        <a:effectLst/>
                        <a:latin typeface="Tms Rmn"/>
                        <a:ea typeface="Times New Roman"/>
                        <a:cs typeface="Times New Roman"/>
                      </a:endParaRPr>
                    </a:p>
                  </a:txBody>
                  <a:tcPr marL="35872" marR="3587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5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96%</a:t>
                      </a:r>
                      <a:endParaRPr lang="pt-BR" sz="1100" dirty="0">
                        <a:effectLst/>
                        <a:latin typeface="Tms Rmn"/>
                        <a:ea typeface="Times New Roman"/>
                        <a:cs typeface="Times New Roman"/>
                      </a:endParaRPr>
                    </a:p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5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100" dirty="0">
                        <a:effectLst/>
                        <a:latin typeface="Tms Rmn"/>
                        <a:ea typeface="Times New Roman"/>
                        <a:cs typeface="Times New Roman"/>
                      </a:endParaRPr>
                    </a:p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5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88%</a:t>
                      </a:r>
                      <a:endParaRPr lang="pt-BR" sz="1100" dirty="0">
                        <a:effectLst/>
                        <a:latin typeface="Tms Rmn"/>
                        <a:ea typeface="Times New Roman"/>
                        <a:cs typeface="Times New Roman"/>
                      </a:endParaRPr>
                    </a:p>
                  </a:txBody>
                  <a:tcPr marL="35872" marR="358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C0C0C0"/>
                      </a:fgClr>
                      <a:bgClr>
                        <a:srgbClr val="FCFCFC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81973">
                <a:tc>
                  <a:txBody>
                    <a:bodyPr/>
                    <a:lstStyle/>
                    <a:p>
                      <a:pPr marL="107950" indent="-457200" algn="just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50" i="1" dirty="0">
                          <a:solidFill>
                            <a:srgbClr val="FF0000"/>
                          </a:solidFill>
                          <a:effectLst/>
                          <a:latin typeface="Arial Rounded MT Bold"/>
                          <a:ea typeface="Times New Roman"/>
                          <a:cs typeface="Arial"/>
                        </a:rPr>
                        <a:t>INICIAL</a:t>
                      </a:r>
                      <a:endParaRPr lang="pt-BR" sz="1100" dirty="0">
                        <a:effectLst/>
                        <a:latin typeface="Tms Rmn"/>
                        <a:ea typeface="Times New Roman"/>
                        <a:cs typeface="Times New Roman"/>
                      </a:endParaRPr>
                    </a:p>
                    <a:p>
                      <a:pPr marL="0" indent="177800" algn="just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Nivel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reservado para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empleados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nuevos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y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sin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experiencia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o para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aquellos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cuyo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desempeño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está claramente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abajo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del</a:t>
                      </a:r>
                      <a:r>
                        <a:rPr lang="pt-BR" sz="1000" dirty="0" smtClean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000" b="1" i="1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Competente</a:t>
                      </a:r>
                      <a:r>
                        <a:rPr lang="pt-BR" sz="10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. 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Los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empleados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de este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nivel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deben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ascender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la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categoría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administrativa salarial  o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dejar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el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puesto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poco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0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tiempo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.</a:t>
                      </a:r>
                      <a:endParaRPr lang="pt-BR" sz="1000" kern="1200" dirty="0">
                        <a:solidFill>
                          <a:schemeClr val="tx1"/>
                        </a:solidFill>
                        <a:effectLst/>
                        <a:latin typeface="Century Gothic"/>
                        <a:ea typeface="Times New Roman"/>
                        <a:cs typeface="Arial"/>
                      </a:endParaRPr>
                    </a:p>
                  </a:txBody>
                  <a:tcPr marL="35872" marR="35872" marT="0" marB="0" anchor="ctr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5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88%</a:t>
                      </a:r>
                      <a:endParaRPr lang="pt-BR" sz="1100" dirty="0">
                        <a:effectLst/>
                        <a:latin typeface="Tms Rmn"/>
                        <a:ea typeface="Times New Roman"/>
                        <a:cs typeface="Times New Roman"/>
                      </a:endParaRPr>
                    </a:p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5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100" dirty="0">
                        <a:effectLst/>
                        <a:latin typeface="Tms Rmn"/>
                        <a:ea typeface="Times New Roman"/>
                        <a:cs typeface="Times New Roman"/>
                      </a:endParaRPr>
                    </a:p>
                    <a:p>
                      <a:pPr marL="457200" indent="-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5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80%</a:t>
                      </a:r>
                      <a:endParaRPr lang="pt-BR" sz="1100" dirty="0">
                        <a:effectLst/>
                        <a:latin typeface="Tms Rmn"/>
                        <a:ea typeface="Times New Roman"/>
                        <a:cs typeface="Times New Roman"/>
                      </a:endParaRPr>
                    </a:p>
                  </a:txBody>
                  <a:tcPr marL="35872" marR="358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C0C0C0"/>
                      </a:fgClr>
                      <a:bgClr>
                        <a:srgbClr val="FCFCFC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63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0" y="3044552"/>
            <a:ext cx="9144000" cy="816496"/>
          </a:xfrm>
        </p:spPr>
        <p:txBody>
          <a:bodyPr>
            <a:noAutofit/>
          </a:bodyPr>
          <a:lstStyle/>
          <a:p>
            <a:pPr algn="ctr"/>
            <a:r>
              <a:rPr lang="pt-BR" sz="2800" cap="small" dirty="0" err="1" smtClean="0">
                <a:solidFill>
                  <a:srgbClr val="223A58"/>
                </a:solidFill>
              </a:rPr>
              <a:t>Nivel</a:t>
            </a:r>
            <a:r>
              <a:rPr lang="pt-BR" sz="2800" cap="small" dirty="0" smtClean="0">
                <a:solidFill>
                  <a:srgbClr val="223A58"/>
                </a:solidFill>
              </a:rPr>
              <a:t> de </a:t>
            </a:r>
            <a:r>
              <a:rPr lang="pt-BR" sz="2800" cap="small" dirty="0" err="1" smtClean="0">
                <a:solidFill>
                  <a:srgbClr val="223A58"/>
                </a:solidFill>
              </a:rPr>
              <a:t>Competitividad</a:t>
            </a:r>
            <a:endParaRPr lang="pt-BR" sz="2800" cap="small" dirty="0">
              <a:solidFill>
                <a:srgbClr val="223A5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61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0"/>
          </p:nvPr>
        </p:nvSpPr>
        <p:spPr>
          <a:xfrm>
            <a:off x="428596" y="1091095"/>
            <a:ext cx="8031836" cy="393689"/>
          </a:xfrm>
        </p:spPr>
        <p:txBody>
          <a:bodyPr/>
          <a:lstStyle/>
          <a:p>
            <a:r>
              <a:rPr lang="pt-BR" i="1" dirty="0">
                <a:latin typeface="Georgia" pitchFamily="18" charset="0"/>
              </a:rPr>
              <a:t>Participantes </a:t>
            </a:r>
            <a:r>
              <a:rPr lang="pt-BR" i="1" dirty="0" err="1">
                <a:latin typeface="Georgia" pitchFamily="18" charset="0"/>
              </a:rPr>
              <a:t>Promedio</a:t>
            </a:r>
            <a:r>
              <a:rPr lang="pt-BR" i="1" dirty="0" smtClean="0">
                <a:latin typeface="Georgia" pitchFamily="18" charset="0"/>
              </a:rPr>
              <a:t> </a:t>
            </a:r>
            <a:r>
              <a:rPr lang="pt-BR" i="1" dirty="0">
                <a:latin typeface="Georgia" pitchFamily="18" charset="0"/>
              </a:rPr>
              <a:t>x Mediana </a:t>
            </a:r>
            <a:r>
              <a:rPr lang="pt-BR" i="1" dirty="0" smtClean="0">
                <a:latin typeface="Georgia" pitchFamily="18" charset="0"/>
              </a:rPr>
              <a:t>Consultiva</a:t>
            </a:r>
          </a:p>
        </p:txBody>
      </p:sp>
      <p:sp>
        <p:nvSpPr>
          <p:cNvPr id="7" name="Título 3"/>
          <p:cNvSpPr>
            <a:spLocks noGrp="1"/>
          </p:cNvSpPr>
          <p:nvPr>
            <p:ph type="title"/>
          </p:nvPr>
        </p:nvSpPr>
        <p:spPr>
          <a:xfrm>
            <a:off x="107504" y="200848"/>
            <a:ext cx="8031836" cy="428628"/>
          </a:xfrm>
        </p:spPr>
        <p:txBody>
          <a:bodyPr/>
          <a:lstStyle/>
          <a:p>
            <a:r>
              <a:rPr lang="pt-BR" cap="small" dirty="0" err="1" smtClean="0">
                <a:latin typeface="Arial Rounded MT Bold" pitchFamily="34" charset="0"/>
              </a:rPr>
              <a:t>Nivel</a:t>
            </a:r>
            <a:r>
              <a:rPr lang="pt-BR" cap="small" dirty="0" smtClean="0">
                <a:latin typeface="Arial Rounded MT Bold" pitchFamily="34" charset="0"/>
              </a:rPr>
              <a:t> </a:t>
            </a:r>
            <a:r>
              <a:rPr lang="pt-BR" cap="small" dirty="0">
                <a:latin typeface="Arial Rounded MT Bold" pitchFamily="34" charset="0"/>
              </a:rPr>
              <a:t>de </a:t>
            </a:r>
            <a:r>
              <a:rPr lang="pt-BR" cap="small" dirty="0" err="1" smtClean="0">
                <a:latin typeface="Arial Rounded MT Bold" pitchFamily="34" charset="0"/>
              </a:rPr>
              <a:t>Competitividad</a:t>
            </a:r>
            <a:endParaRPr lang="pt-BR" cap="small" dirty="0">
              <a:latin typeface="Arial Rounded MT Bold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138829"/>
              </p:ext>
            </p:extLst>
          </p:nvPr>
        </p:nvGraphicFramePr>
        <p:xfrm>
          <a:off x="251522" y="1950090"/>
          <a:ext cx="8640960" cy="2225412"/>
        </p:xfrm>
        <a:graphic>
          <a:graphicData uri="http://schemas.openxmlformats.org/drawingml/2006/table">
            <a:tbl>
              <a:tblPr firstRow="1" firstCol="1" bandRow="1"/>
              <a:tblGrid>
                <a:gridCol w="1728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7532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 err="1" smtClean="0">
                          <a:solidFill>
                            <a:srgbClr val="244061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Competitividad</a:t>
                      </a:r>
                      <a:r>
                        <a:rPr lang="pt-BR" sz="1600" b="1" dirty="0" smtClean="0">
                          <a:solidFill>
                            <a:srgbClr val="244061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  Media  de Participantes x Mediana  Consultiva</a:t>
                      </a:r>
                      <a:endParaRPr lang="pt-BR" sz="1600" b="1" dirty="0">
                        <a:solidFill>
                          <a:srgbClr val="244061"/>
                        </a:solidFill>
                        <a:effectLst/>
                        <a:latin typeface="AvantGarde Bk BT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40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rgbClr val="244061"/>
                        </a:solidFill>
                        <a:effectLst/>
                        <a:latin typeface="AvantGarde Bk BT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4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7752">
                <a:tc>
                  <a:txBody>
                    <a:bodyPr/>
                    <a:lstStyle/>
                    <a:p>
                      <a:endParaRPr lang="pt-BR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Salario </a:t>
                      </a: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Base</a:t>
                      </a:r>
                      <a:endParaRPr lang="pt-BR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Total </a:t>
                      </a:r>
                      <a:r>
                        <a:rPr lang="pt-BR" sz="1400" b="1" kern="1200" dirty="0" err="1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pt-BR" sz="1400" b="1" kern="1200" dirty="0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400" b="1" kern="1200" dirty="0" err="1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Dinero</a:t>
                      </a:r>
                      <a:endParaRPr lang="pt-BR" sz="1400" b="1" kern="1200" dirty="0">
                        <a:solidFill>
                          <a:srgbClr val="000000"/>
                        </a:solidFill>
                        <a:effectLst/>
                        <a:latin typeface="AvantGarde Bk B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err="1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Remuneración</a:t>
                      </a:r>
                      <a:r>
                        <a:rPr lang="pt-BR" sz="1400" b="1" dirty="0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400" b="1" dirty="0" err="1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Fija</a:t>
                      </a:r>
                      <a:endParaRPr lang="pt-BR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err="1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Remuneración</a:t>
                      </a:r>
                      <a:r>
                        <a:rPr lang="pt-BR" sz="1400" b="1" dirty="0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Total</a:t>
                      </a:r>
                      <a:endParaRPr lang="pt-BR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753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3º </a:t>
                      </a:r>
                      <a:r>
                        <a:rPr lang="pt-BR" sz="1400" b="1" dirty="0" err="1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Cuartil</a:t>
                      </a:r>
                      <a:endParaRPr lang="pt-BR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106,9%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113,2%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105,9%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112,4%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753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Mediana</a:t>
                      </a:r>
                      <a:endParaRPr lang="pt-BR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94,8%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91,7%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94,8%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91,2%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753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err="1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Promedio</a:t>
                      </a:r>
                      <a:endParaRPr lang="pt-BR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87,7%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88,3%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87,4%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88,0%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753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1º </a:t>
                      </a:r>
                      <a:r>
                        <a:rPr lang="pt-BR" sz="1400" b="1" dirty="0" err="1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Cuartil</a:t>
                      </a:r>
                      <a:endParaRPr lang="pt-BR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61,8%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55,5%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61,8%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55,5%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1" name="Retângulo 10"/>
          <p:cNvSpPr/>
          <p:nvPr/>
        </p:nvSpPr>
        <p:spPr>
          <a:xfrm>
            <a:off x="251520" y="4556440"/>
            <a:ext cx="8640960" cy="35173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70C0"/>
            </a:solidFill>
            <a:prstDash val="sysDot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err="1">
                <a:solidFill>
                  <a:srgbClr val="5F5F5F"/>
                </a:solidFill>
                <a:latin typeface="Arial"/>
              </a:rPr>
              <a:t>Prácticas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de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remuneración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mediana equivalente a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un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</a:t>
            </a:r>
            <a:r>
              <a:rPr lang="pt-BR" sz="1600" dirty="0" err="1" smtClean="0">
                <a:solidFill>
                  <a:srgbClr val="5F5F5F"/>
                </a:solidFill>
                <a:latin typeface="Arial"/>
              </a:rPr>
              <a:t>nivel</a:t>
            </a:r>
            <a:r>
              <a:rPr lang="pt-BR" sz="1600" dirty="0" smtClean="0">
                <a:solidFill>
                  <a:srgbClr val="5F5F5F"/>
                </a:solidFill>
                <a:latin typeface="Arial"/>
              </a:rPr>
              <a:t> </a:t>
            </a:r>
            <a:r>
              <a:rPr lang="pt-BR" sz="1600" b="1" dirty="0" smtClean="0">
                <a:solidFill>
                  <a:srgbClr val="FFC000"/>
                </a:solidFill>
                <a:latin typeface="Arial"/>
              </a:rPr>
              <a:t>SATISFACTORIO </a:t>
            </a:r>
            <a:r>
              <a:rPr lang="pt-BR" sz="1600" dirty="0" smtClean="0">
                <a:solidFill>
                  <a:srgbClr val="5F5F5F"/>
                </a:solidFill>
                <a:latin typeface="Arial"/>
              </a:rPr>
              <a:t>de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desempeño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.</a:t>
            </a:r>
          </a:p>
        </p:txBody>
      </p:sp>
      <p:sp>
        <p:nvSpPr>
          <p:cNvPr id="64" name="Retângulo 63"/>
          <p:cNvSpPr/>
          <p:nvPr/>
        </p:nvSpPr>
        <p:spPr>
          <a:xfrm>
            <a:off x="1976610" y="5589240"/>
            <a:ext cx="5145741" cy="74464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70C0"/>
            </a:solidFill>
            <a:prstDash val="sysDot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err="1">
                <a:solidFill>
                  <a:srgbClr val="5F5F5F"/>
                </a:solidFill>
                <a:latin typeface="Arial"/>
              </a:rPr>
              <a:t>Las</a:t>
            </a:r>
            <a:r>
              <a:rPr lang="pt-BR" sz="1600" b="1" dirty="0">
                <a:solidFill>
                  <a:srgbClr val="5F5F5F"/>
                </a:solidFill>
                <a:latin typeface="Arial"/>
              </a:rPr>
              <a:t> </a:t>
            </a:r>
            <a:r>
              <a:rPr lang="pt-BR" sz="1600" b="1" dirty="0" err="1">
                <a:solidFill>
                  <a:srgbClr val="5F5F5F"/>
                </a:solidFill>
                <a:latin typeface="Arial"/>
              </a:rPr>
              <a:t>prácticas</a:t>
            </a:r>
            <a:r>
              <a:rPr lang="pt-BR" sz="1600" b="1" dirty="0">
                <a:solidFill>
                  <a:srgbClr val="5F5F5F"/>
                </a:solidFill>
                <a:latin typeface="Arial"/>
              </a:rPr>
              <a:t> de </a:t>
            </a:r>
            <a:r>
              <a:rPr lang="pt-BR" sz="1600" b="1" dirty="0" err="1">
                <a:solidFill>
                  <a:srgbClr val="5F5F5F"/>
                </a:solidFill>
                <a:latin typeface="Arial"/>
              </a:rPr>
              <a:t>remuneración</a:t>
            </a:r>
            <a:r>
              <a:rPr lang="pt-BR" sz="1600" b="1" dirty="0">
                <a:solidFill>
                  <a:srgbClr val="5F5F5F"/>
                </a:solidFill>
                <a:latin typeface="Arial"/>
              </a:rPr>
              <a:t> más competitivas</a:t>
            </a:r>
            <a:r>
              <a:rPr lang="pt-BR" sz="1600" dirty="0" smtClean="0">
                <a:solidFill>
                  <a:srgbClr val="5F5F5F"/>
                </a:solidFill>
                <a:latin typeface="Arial"/>
              </a:rPr>
              <a:t>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están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,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en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promedio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, </a:t>
            </a:r>
            <a:r>
              <a:rPr lang="pt-BR" sz="1600" dirty="0" smtClean="0">
                <a:solidFill>
                  <a:srgbClr val="5F5F5F"/>
                </a:solidFill>
                <a:latin typeface="Arial"/>
              </a:rPr>
              <a:t>entre un</a:t>
            </a:r>
            <a:r>
              <a:rPr lang="pt-BR" sz="1600" dirty="0" smtClean="0"/>
              <a:t>n</a:t>
            </a:r>
            <a:r>
              <a:rPr lang="pt-BR" sz="1600" b="1" dirty="0" smtClean="0">
                <a:solidFill>
                  <a:srgbClr val="5F5F5F"/>
                </a:solidFill>
                <a:latin typeface="Arial"/>
              </a:rPr>
              <a:t>12 ~ 13%</a:t>
            </a:r>
            <a:r>
              <a:rPr lang="pt-BR" sz="1600" dirty="0" smtClean="0">
                <a:solidFill>
                  <a:srgbClr val="5F5F5F"/>
                </a:solidFill>
                <a:latin typeface="Arial"/>
              </a:rPr>
              <a:t> </a:t>
            </a:r>
            <a:r>
              <a:rPr lang="pt-BR" sz="1600" b="1" dirty="0" smtClean="0">
                <a:solidFill>
                  <a:srgbClr val="5F5F5F"/>
                </a:solidFill>
                <a:latin typeface="Arial"/>
              </a:rPr>
              <a:t>arriba</a:t>
            </a:r>
            <a:r>
              <a:rPr lang="pt-BR" sz="1600" b="1" dirty="0" smtClean="0">
                <a:solidFill>
                  <a:srgbClr val="5F5F5F"/>
                </a:solidFill>
                <a:latin typeface="Arial"/>
              </a:rPr>
              <a:t> </a:t>
            </a:r>
            <a:r>
              <a:rPr lang="pt-BR" sz="1600" b="1" dirty="0" smtClean="0">
                <a:solidFill>
                  <a:srgbClr val="5F5F5F"/>
                </a:solidFill>
                <a:latin typeface="Arial"/>
              </a:rPr>
              <a:t>de </a:t>
            </a:r>
            <a:r>
              <a:rPr lang="pt-BR" sz="1600" b="1" dirty="0" err="1" smtClean="0">
                <a:solidFill>
                  <a:srgbClr val="5F5F5F"/>
                </a:solidFill>
                <a:latin typeface="Arial"/>
              </a:rPr>
              <a:t>la</a:t>
            </a:r>
            <a:r>
              <a:rPr lang="pt-BR" sz="1600" b="1" dirty="0" smtClean="0">
                <a:solidFill>
                  <a:srgbClr val="5F5F5F"/>
                </a:solidFill>
                <a:latin typeface="Arial"/>
              </a:rPr>
              <a:t> mediana.</a:t>
            </a:r>
            <a:endParaRPr lang="pt-BR" sz="1600" dirty="0">
              <a:solidFill>
                <a:srgbClr val="5F5F5F"/>
              </a:solidFill>
              <a:latin typeface="Arial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251521" y="4983234"/>
            <a:ext cx="8640960" cy="53399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70C0"/>
            </a:solidFill>
            <a:prstDash val="sysDot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err="1">
                <a:solidFill>
                  <a:srgbClr val="5F5F5F"/>
                </a:solidFill>
                <a:latin typeface="Arial"/>
              </a:rPr>
              <a:t>Sin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embargo,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algunos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de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los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participantes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tienen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</a:t>
            </a:r>
            <a:r>
              <a:rPr lang="pt-BR" sz="1600" b="1" dirty="0" smtClean="0">
                <a:solidFill>
                  <a:srgbClr val="FFC000"/>
                </a:solidFill>
                <a:latin typeface="Arial"/>
              </a:rPr>
              <a:t>PRÁCTICAS MÁS AGRESIVAS</a:t>
            </a:r>
            <a:r>
              <a:rPr lang="pt-BR" sz="1600" dirty="0" smtClean="0">
                <a:solidFill>
                  <a:srgbClr val="5F5F5F"/>
                </a:solidFill>
                <a:latin typeface="Arial"/>
              </a:rPr>
              <a:t> 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y</a:t>
            </a:r>
            <a:r>
              <a:rPr lang="pt-BR" sz="1600" dirty="0" smtClean="0">
                <a:solidFill>
                  <a:srgbClr val="5F5F5F"/>
                </a:solidFill>
                <a:latin typeface="Arial"/>
              </a:rPr>
              <a:t> </a:t>
            </a:r>
            <a:r>
              <a:rPr lang="pt-BR" sz="1600" dirty="0"/>
              <a:t>se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destacan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, especialmente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en</a:t>
            </a:r>
            <a:r>
              <a:rPr lang="pt-BR" sz="1600" dirty="0" smtClean="0">
                <a:solidFill>
                  <a:srgbClr val="5F5F5F"/>
                </a:solidFill>
                <a:latin typeface="Arial"/>
              </a:rPr>
              <a:t> </a:t>
            </a:r>
            <a:r>
              <a:rPr lang="pt-BR" sz="1600" b="1" dirty="0">
                <a:solidFill>
                  <a:srgbClr val="5F5F5F"/>
                </a:solidFill>
                <a:latin typeface="Arial"/>
              </a:rPr>
              <a:t>TD 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y</a:t>
            </a:r>
            <a:r>
              <a:rPr lang="pt-BR" sz="1600" dirty="0" smtClean="0">
                <a:solidFill>
                  <a:srgbClr val="5F5F5F"/>
                </a:solidFill>
                <a:latin typeface="Arial"/>
              </a:rPr>
              <a:t> </a:t>
            </a:r>
            <a:r>
              <a:rPr lang="pt-BR" sz="1600" b="1" dirty="0">
                <a:solidFill>
                  <a:srgbClr val="5F5F5F"/>
                </a:solidFill>
                <a:latin typeface="Arial"/>
              </a:rPr>
              <a:t>RT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1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64" grpId="0" animBg="1"/>
      <p:bldP spid="2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0"/>
          </p:nvPr>
        </p:nvSpPr>
        <p:spPr>
          <a:xfrm>
            <a:off x="428596" y="1091095"/>
            <a:ext cx="8031836" cy="393689"/>
          </a:xfrm>
        </p:spPr>
        <p:txBody>
          <a:bodyPr/>
          <a:lstStyle/>
          <a:p>
            <a:r>
              <a:rPr lang="pt-BR" i="1" dirty="0">
                <a:latin typeface="Georgia" pitchFamily="18" charset="0"/>
              </a:rPr>
              <a:t>Participantes </a:t>
            </a:r>
            <a:r>
              <a:rPr lang="pt-BR" i="1" dirty="0" err="1">
                <a:latin typeface="Georgia" pitchFamily="18" charset="0"/>
              </a:rPr>
              <a:t>Promedio</a:t>
            </a:r>
            <a:r>
              <a:rPr lang="pt-BR" i="1" dirty="0">
                <a:latin typeface="Georgia" pitchFamily="18" charset="0"/>
              </a:rPr>
              <a:t> x Mediana Escala / </a:t>
            </a:r>
            <a:r>
              <a:rPr lang="pt-BR" i="1" dirty="0" err="1" smtClean="0">
                <a:latin typeface="Georgia" pitchFamily="18" charset="0"/>
              </a:rPr>
              <a:t>Volumen</a:t>
            </a:r>
            <a:endParaRPr lang="pt-BR" i="1" dirty="0">
              <a:latin typeface="Georgia" pitchFamily="18" charset="0"/>
            </a:endParaRPr>
          </a:p>
        </p:txBody>
      </p:sp>
      <p:sp>
        <p:nvSpPr>
          <p:cNvPr id="7" name="Título 3"/>
          <p:cNvSpPr>
            <a:spLocks noGrp="1"/>
          </p:cNvSpPr>
          <p:nvPr>
            <p:ph type="title"/>
          </p:nvPr>
        </p:nvSpPr>
        <p:spPr>
          <a:xfrm>
            <a:off x="107504" y="200848"/>
            <a:ext cx="8031836" cy="428628"/>
          </a:xfrm>
        </p:spPr>
        <p:txBody>
          <a:bodyPr/>
          <a:lstStyle/>
          <a:p>
            <a:r>
              <a:rPr lang="pt-BR" cap="small" dirty="0" err="1" smtClean="0">
                <a:latin typeface="Arial Rounded MT Bold" pitchFamily="34" charset="0"/>
              </a:rPr>
              <a:t>Nivel</a:t>
            </a:r>
            <a:r>
              <a:rPr lang="pt-BR" cap="small" dirty="0" smtClean="0">
                <a:latin typeface="Arial Rounded MT Bold" pitchFamily="34" charset="0"/>
              </a:rPr>
              <a:t> </a:t>
            </a:r>
            <a:r>
              <a:rPr lang="pt-BR" cap="small" dirty="0">
                <a:latin typeface="Arial Rounded MT Bold" pitchFamily="34" charset="0"/>
              </a:rPr>
              <a:t>de </a:t>
            </a:r>
            <a:r>
              <a:rPr lang="pt-BR" cap="small" dirty="0" err="1" smtClean="0">
                <a:latin typeface="Arial Rounded MT Bold" pitchFamily="34" charset="0"/>
              </a:rPr>
              <a:t>Competitividad</a:t>
            </a:r>
            <a:endParaRPr lang="pt-BR" cap="small" dirty="0">
              <a:latin typeface="Arial Rounded MT Bold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564742"/>
              </p:ext>
            </p:extLst>
          </p:nvPr>
        </p:nvGraphicFramePr>
        <p:xfrm>
          <a:off x="251522" y="1950090"/>
          <a:ext cx="8640960" cy="2225412"/>
        </p:xfrm>
        <a:graphic>
          <a:graphicData uri="http://schemas.openxmlformats.org/drawingml/2006/table">
            <a:tbl>
              <a:tblPr firstRow="1" firstCol="1" bandRow="1"/>
              <a:tblGrid>
                <a:gridCol w="1728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7532">
                <a:tc gridSpan="5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err="1" smtClean="0">
                          <a:solidFill>
                            <a:srgbClr val="244061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Competitividad</a:t>
                      </a:r>
                      <a:r>
                        <a:rPr lang="pt-BR" sz="1600" b="1" dirty="0" smtClean="0">
                          <a:solidFill>
                            <a:srgbClr val="244061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 Media de </a:t>
                      </a:r>
                      <a:r>
                        <a:rPr lang="pt-BR" sz="1600" b="1" dirty="0">
                          <a:solidFill>
                            <a:srgbClr val="244061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Participantes x Mediana Escala / </a:t>
                      </a:r>
                      <a:r>
                        <a:rPr lang="pt-BR" sz="1600" b="1" dirty="0" err="1" smtClean="0">
                          <a:solidFill>
                            <a:srgbClr val="244061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Volumen</a:t>
                      </a:r>
                      <a:endParaRPr lang="pt-BR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40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4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7752">
                <a:tc>
                  <a:txBody>
                    <a:bodyPr/>
                    <a:lstStyle/>
                    <a:p>
                      <a:endParaRPr lang="pt-BR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Salario </a:t>
                      </a: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Base</a:t>
                      </a:r>
                      <a:endParaRPr lang="pt-BR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Total </a:t>
                      </a:r>
                      <a:r>
                        <a:rPr lang="pt-BR" sz="1400" b="1" kern="1200" dirty="0" err="1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pt-BR" sz="1400" b="1" kern="1200" dirty="0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400" b="1" kern="1200" dirty="0" err="1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Dinero</a:t>
                      </a:r>
                      <a:endParaRPr lang="pt-BR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err="1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Remuneración</a:t>
                      </a:r>
                      <a:r>
                        <a:rPr lang="pt-BR" sz="1400" b="1" dirty="0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400" b="1" dirty="0" err="1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Fija</a:t>
                      </a:r>
                      <a:endParaRPr lang="pt-BR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err="1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Remuneración</a:t>
                      </a:r>
                      <a:r>
                        <a:rPr lang="pt-BR" sz="1400" b="1" dirty="0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Total</a:t>
                      </a:r>
                      <a:endParaRPr lang="pt-BR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753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3º </a:t>
                      </a:r>
                      <a:r>
                        <a:rPr lang="pt-BR" sz="1400" b="1" dirty="0" err="1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Cuartil</a:t>
                      </a:r>
                      <a:endParaRPr lang="pt-BR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135,7%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128,4%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135,8%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128,4%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753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Mediana</a:t>
                      </a:r>
                      <a:endParaRPr lang="pt-BR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98,1%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92,2%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98,1%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92,2%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753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err="1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Promedio</a:t>
                      </a:r>
                      <a:endParaRPr lang="pt-BR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104,7%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102,9%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104,7%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102,9%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753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1º </a:t>
                      </a:r>
                      <a:r>
                        <a:rPr lang="pt-BR" sz="1400" b="1" dirty="0" err="1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Cuartil</a:t>
                      </a:r>
                      <a:endParaRPr lang="pt-BR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73,6%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72,6%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73,6%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72,6%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" name="Retângulo 9"/>
          <p:cNvSpPr/>
          <p:nvPr/>
        </p:nvSpPr>
        <p:spPr>
          <a:xfrm>
            <a:off x="251520" y="4581128"/>
            <a:ext cx="8640960" cy="70356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70C0"/>
            </a:solidFill>
            <a:prstDash val="sysDot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err="1">
                <a:solidFill>
                  <a:srgbClr val="5F5F5F"/>
                </a:solidFill>
                <a:latin typeface="Arial"/>
              </a:rPr>
              <a:t>Nivel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medio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de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competitividad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básicamente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similar al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del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</a:t>
            </a:r>
            <a:r>
              <a:rPr lang="pt-BR" sz="1600" dirty="0" smtClean="0">
                <a:solidFill>
                  <a:srgbClr val="5F5F5F"/>
                </a:solidFill>
                <a:latin typeface="Arial"/>
              </a:rPr>
              <a:t>estrato 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Consultivo, </a:t>
            </a:r>
            <a:r>
              <a:rPr lang="pt-BR" sz="1600" dirty="0" smtClean="0">
                <a:solidFill>
                  <a:srgbClr val="5F5F5F"/>
                </a:solidFill>
                <a:latin typeface="Arial"/>
              </a:rPr>
              <a:t>pero </a:t>
            </a:r>
            <a:r>
              <a:rPr lang="pt-BR" sz="1600" dirty="0" err="1" smtClean="0">
                <a:solidFill>
                  <a:srgbClr val="5F5F5F"/>
                </a:solidFill>
                <a:latin typeface="Arial"/>
              </a:rPr>
              <a:t>con</a:t>
            </a:r>
            <a:r>
              <a:rPr lang="pt-BR" sz="1600" dirty="0" smtClean="0">
                <a:solidFill>
                  <a:srgbClr val="5F5F5F"/>
                </a:solidFill>
                <a:latin typeface="Arial"/>
              </a:rPr>
              <a:t> </a:t>
            </a:r>
            <a:r>
              <a:rPr lang="pt-BR" sz="1600" b="1" dirty="0" smtClean="0">
                <a:solidFill>
                  <a:srgbClr val="FFC000"/>
                </a:solidFill>
                <a:latin typeface="Arial"/>
              </a:rPr>
              <a:t>MAYOR DISPERSIÓN </a:t>
            </a:r>
            <a:r>
              <a:rPr lang="pt-BR" sz="1600" dirty="0" err="1" smtClean="0">
                <a:solidFill>
                  <a:srgbClr val="5F5F5F"/>
                </a:solidFill>
                <a:latin typeface="Arial"/>
              </a:rPr>
              <a:t>del</a:t>
            </a:r>
            <a:r>
              <a:rPr lang="pt-BR" sz="1600" dirty="0" smtClean="0">
                <a:solidFill>
                  <a:srgbClr val="5F5F5F"/>
                </a:solidFill>
                <a:latin typeface="Arial"/>
              </a:rPr>
              <a:t> </a:t>
            </a:r>
            <a:r>
              <a:rPr lang="pt-BR" sz="1600" b="1" dirty="0" smtClean="0">
                <a:solidFill>
                  <a:srgbClr val="5F5F5F"/>
                </a:solidFill>
                <a:latin typeface="Arial"/>
              </a:rPr>
              <a:t>Q3.</a:t>
            </a:r>
            <a:endParaRPr lang="pt-BR" sz="1600" dirty="0">
              <a:solidFill>
                <a:srgbClr val="5F5F5F"/>
              </a:solidFill>
              <a:latin typeface="Arial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976610" y="5373216"/>
            <a:ext cx="5145741" cy="74464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70C0"/>
            </a:solidFill>
            <a:prstDash val="sysDot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err="1">
                <a:solidFill>
                  <a:srgbClr val="5F5F5F"/>
                </a:solidFill>
                <a:latin typeface="Arial"/>
              </a:rPr>
              <a:t>Las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prácticas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de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remuneración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variable</a:t>
            </a:r>
            <a:r>
              <a:rPr lang="pt-BR" sz="1600" dirty="0" smtClean="0">
                <a:solidFill>
                  <a:srgbClr val="5F5F5F"/>
                </a:solidFill>
                <a:latin typeface="Arial"/>
              </a:rPr>
              <a:t> (</a:t>
            </a:r>
            <a:r>
              <a:rPr lang="pt-BR" sz="1600" b="1" dirty="0" smtClean="0">
                <a:solidFill>
                  <a:srgbClr val="5F5F5F"/>
                </a:solidFill>
                <a:latin typeface="Arial"/>
              </a:rPr>
              <a:t>TD</a:t>
            </a:r>
            <a:r>
              <a:rPr lang="pt-BR" sz="1600" dirty="0" smtClean="0">
                <a:solidFill>
                  <a:srgbClr val="5F5F5F"/>
                </a:solidFill>
                <a:latin typeface="Arial"/>
              </a:rPr>
              <a:t>) de</a:t>
            </a:r>
            <a:r>
              <a:rPr lang="pt-BR" sz="1600" dirty="0" smtClean="0"/>
              <a:t> </a:t>
            </a:r>
            <a:r>
              <a:rPr lang="pt-BR" sz="1600" dirty="0" err="1" smtClean="0">
                <a:solidFill>
                  <a:srgbClr val="5F5F5F"/>
                </a:solidFill>
                <a:latin typeface="Arial"/>
              </a:rPr>
              <a:t>aquellos</a:t>
            </a:r>
            <a:r>
              <a:rPr lang="pt-BR" sz="1600" dirty="0" smtClean="0">
                <a:solidFill>
                  <a:srgbClr val="5F5F5F"/>
                </a:solidFill>
                <a:latin typeface="Arial"/>
              </a:rPr>
              <a:t> que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tienen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un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mayor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grado de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competitividad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alcanzan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una media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del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</a:t>
            </a:r>
            <a:r>
              <a:rPr lang="pt-BR" sz="1600" b="1" dirty="0" smtClean="0">
                <a:solidFill>
                  <a:srgbClr val="5F5F5F"/>
                </a:solidFill>
                <a:latin typeface="Arial"/>
              </a:rPr>
              <a:t>28% arriba de </a:t>
            </a:r>
            <a:r>
              <a:rPr lang="pt-BR" sz="1600" b="1" dirty="0" err="1" smtClean="0">
                <a:solidFill>
                  <a:srgbClr val="5F5F5F"/>
                </a:solidFill>
                <a:latin typeface="Arial"/>
              </a:rPr>
              <a:t>la</a:t>
            </a:r>
            <a:r>
              <a:rPr lang="pt-BR" sz="1600" b="1" dirty="0" smtClean="0">
                <a:solidFill>
                  <a:srgbClr val="5F5F5F"/>
                </a:solidFill>
                <a:latin typeface="Arial"/>
              </a:rPr>
              <a:t> mediana</a:t>
            </a:r>
            <a:r>
              <a:rPr lang="pt-BR" sz="1600" dirty="0" smtClean="0">
                <a:solidFill>
                  <a:srgbClr val="5F5F5F"/>
                </a:solidFill>
                <a:latin typeface="Arial"/>
              </a:rPr>
              <a:t>.</a:t>
            </a:r>
            <a:endParaRPr lang="pt-BR" sz="1600" dirty="0">
              <a:solidFill>
                <a:srgbClr val="5F5F5F"/>
              </a:solidFill>
              <a:latin typeface="Arial"/>
            </a:endParaRPr>
          </a:p>
        </p:txBody>
      </p:sp>
      <p:cxnSp>
        <p:nvCxnSpPr>
          <p:cNvPr id="9" name="Conector angulado 8"/>
          <p:cNvCxnSpPr>
            <a:stCxn id="10" idx="1"/>
            <a:endCxn id="48" idx="1"/>
          </p:cNvCxnSpPr>
          <p:nvPr/>
        </p:nvCxnSpPr>
        <p:spPr>
          <a:xfrm rot="10800000" flipH="1">
            <a:off x="251520" y="3343981"/>
            <a:ext cx="432048" cy="1588930"/>
          </a:xfrm>
          <a:prstGeom prst="bentConnector3">
            <a:avLst>
              <a:gd name="adj1" fmla="val -28012"/>
            </a:avLst>
          </a:prstGeom>
          <a:ln w="19050">
            <a:solidFill>
              <a:srgbClr val="0070C0"/>
            </a:solidFill>
            <a:prstDash val="sysDash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etângulo 47"/>
          <p:cNvSpPr/>
          <p:nvPr/>
        </p:nvSpPr>
        <p:spPr>
          <a:xfrm>
            <a:off x="683568" y="3186953"/>
            <a:ext cx="936104" cy="31405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77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  <p:bldP spid="4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0"/>
          </p:nvPr>
        </p:nvSpPr>
        <p:spPr>
          <a:xfrm>
            <a:off x="428596" y="1091095"/>
            <a:ext cx="8031836" cy="393689"/>
          </a:xfrm>
        </p:spPr>
        <p:txBody>
          <a:bodyPr/>
          <a:lstStyle/>
          <a:p>
            <a:r>
              <a:rPr lang="pt-BR" i="1" dirty="0">
                <a:latin typeface="Georgia" pitchFamily="18" charset="0"/>
              </a:rPr>
              <a:t>Participantes </a:t>
            </a:r>
            <a:r>
              <a:rPr lang="pt-BR" i="1" dirty="0" err="1">
                <a:latin typeface="Georgia" pitchFamily="18" charset="0"/>
              </a:rPr>
              <a:t>Promedio</a:t>
            </a:r>
            <a:r>
              <a:rPr lang="pt-BR" i="1" dirty="0">
                <a:latin typeface="Georgia" pitchFamily="18" charset="0"/>
              </a:rPr>
              <a:t> x Mediana </a:t>
            </a:r>
            <a:r>
              <a:rPr lang="pt-BR" i="1" dirty="0" smtClean="0">
                <a:latin typeface="Georgia" pitchFamily="18" charset="0"/>
              </a:rPr>
              <a:t>No Jurídica</a:t>
            </a:r>
            <a:endParaRPr lang="pt-BR" i="1" dirty="0">
              <a:latin typeface="Georgia" pitchFamily="18" charset="0"/>
            </a:endParaRPr>
          </a:p>
        </p:txBody>
      </p:sp>
      <p:sp>
        <p:nvSpPr>
          <p:cNvPr id="7" name="Título 3"/>
          <p:cNvSpPr>
            <a:spLocks noGrp="1"/>
          </p:cNvSpPr>
          <p:nvPr>
            <p:ph type="title"/>
          </p:nvPr>
        </p:nvSpPr>
        <p:spPr>
          <a:xfrm>
            <a:off x="107504" y="200848"/>
            <a:ext cx="8031836" cy="428628"/>
          </a:xfrm>
        </p:spPr>
        <p:txBody>
          <a:bodyPr/>
          <a:lstStyle/>
          <a:p>
            <a:r>
              <a:rPr lang="pt-BR" cap="small" dirty="0" err="1" smtClean="0">
                <a:latin typeface="Arial Rounded MT Bold" pitchFamily="34" charset="0"/>
              </a:rPr>
              <a:t>Nivel</a:t>
            </a:r>
            <a:r>
              <a:rPr lang="pt-BR" cap="small" dirty="0" smtClean="0">
                <a:latin typeface="Arial Rounded MT Bold" pitchFamily="34" charset="0"/>
              </a:rPr>
              <a:t> </a:t>
            </a:r>
            <a:r>
              <a:rPr lang="pt-BR" cap="small" dirty="0">
                <a:latin typeface="Arial Rounded MT Bold" pitchFamily="34" charset="0"/>
              </a:rPr>
              <a:t>de </a:t>
            </a:r>
            <a:r>
              <a:rPr lang="pt-BR" cap="small" dirty="0" err="1" smtClean="0">
                <a:latin typeface="Arial Rounded MT Bold" pitchFamily="34" charset="0"/>
              </a:rPr>
              <a:t>Competitividad</a:t>
            </a:r>
            <a:endParaRPr lang="pt-BR" cap="small" dirty="0">
              <a:latin typeface="Arial Rounded MT Bold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317609"/>
              </p:ext>
            </p:extLst>
          </p:nvPr>
        </p:nvGraphicFramePr>
        <p:xfrm>
          <a:off x="251522" y="1950090"/>
          <a:ext cx="8640960" cy="2225412"/>
        </p:xfrm>
        <a:graphic>
          <a:graphicData uri="http://schemas.openxmlformats.org/drawingml/2006/table">
            <a:tbl>
              <a:tblPr firstRow="1" firstCol="1" bandRow="1"/>
              <a:tblGrid>
                <a:gridCol w="1728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7532">
                <a:tc gridSpan="5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600" b="1" dirty="0" err="1" smtClean="0">
                          <a:solidFill>
                            <a:srgbClr val="244061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Competitividad</a:t>
                      </a:r>
                      <a:r>
                        <a:rPr lang="pt-BR" sz="1600" b="1" dirty="0" smtClean="0">
                          <a:solidFill>
                            <a:srgbClr val="244061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 Media  de Participantes </a:t>
                      </a:r>
                      <a:r>
                        <a:rPr lang="pt-BR" sz="1600" b="1" dirty="0">
                          <a:solidFill>
                            <a:srgbClr val="244061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x Mediana </a:t>
                      </a:r>
                      <a:r>
                        <a:rPr lang="pt-BR" sz="1600" b="1" dirty="0" smtClean="0">
                          <a:solidFill>
                            <a:srgbClr val="244061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No Jurídica</a:t>
                      </a:r>
                      <a:endParaRPr lang="pt-BR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40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4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7752">
                <a:tc>
                  <a:txBody>
                    <a:bodyPr/>
                    <a:lstStyle/>
                    <a:p>
                      <a:endParaRPr lang="pt-BR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Salario </a:t>
                      </a: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Base</a:t>
                      </a:r>
                      <a:endParaRPr lang="pt-BR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Total </a:t>
                      </a:r>
                      <a:r>
                        <a:rPr lang="pt-BR" sz="1400" b="1" kern="1200" dirty="0" err="1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pt-BR" sz="1400" b="1" kern="1200" dirty="0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400" b="1" kern="1200" dirty="0" err="1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Dinero</a:t>
                      </a:r>
                      <a:endParaRPr lang="pt-BR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err="1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Remuneración</a:t>
                      </a:r>
                      <a:r>
                        <a:rPr lang="pt-BR" sz="1400" b="1" dirty="0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400" b="1" dirty="0" err="1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Fija</a:t>
                      </a:r>
                      <a:endParaRPr lang="pt-BR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err="1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Remuneración</a:t>
                      </a:r>
                      <a:r>
                        <a:rPr lang="pt-BR" sz="1400" b="1" dirty="0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Total</a:t>
                      </a:r>
                      <a:endParaRPr lang="pt-BR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753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3º </a:t>
                      </a:r>
                      <a:r>
                        <a:rPr lang="pt-BR" sz="1400" b="1" dirty="0" err="1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Cuartil</a:t>
                      </a:r>
                      <a:endParaRPr lang="pt-BR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113,5%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103,7%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113,5%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103,7%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753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Mediana</a:t>
                      </a:r>
                      <a:endParaRPr lang="pt-BR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103,3%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93,5%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103,3%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93,5%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753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err="1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Promedio</a:t>
                      </a:r>
                      <a:endParaRPr lang="pt-BR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95,7%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89,1%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95,7%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89,1%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753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1º </a:t>
                      </a:r>
                      <a:r>
                        <a:rPr lang="pt-BR" sz="1400" b="1" dirty="0" err="1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Cuartil</a:t>
                      </a:r>
                      <a:endParaRPr lang="pt-BR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75,2%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69,0%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75,2%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69,0%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251520" y="4797152"/>
            <a:ext cx="8636985" cy="73856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70C0"/>
            </a:solidFill>
            <a:prstDash val="sysDot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err="1">
                <a:solidFill>
                  <a:srgbClr val="5F5F5F"/>
                </a:solidFill>
                <a:latin typeface="Arial"/>
              </a:rPr>
              <a:t>Las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prácticas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de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remuneración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variable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de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quienes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tienen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 </a:t>
            </a:r>
            <a:r>
              <a:rPr lang="pt-BR" sz="1600" dirty="0" err="1">
                <a:solidFill>
                  <a:srgbClr val="5F5F5F"/>
                </a:solidFill>
                <a:latin typeface="Arial"/>
              </a:rPr>
              <a:t>un</a:t>
            </a:r>
            <a:r>
              <a:rPr lang="pt-BR" sz="1600" dirty="0" smtClean="0">
                <a:solidFill>
                  <a:srgbClr val="5F5F5F"/>
                </a:solidFill>
                <a:latin typeface="Arial"/>
              </a:rPr>
              <a:t> </a:t>
            </a:r>
            <a:r>
              <a:rPr lang="pt-BR" sz="1600" b="1" dirty="0" smtClean="0">
                <a:solidFill>
                  <a:srgbClr val="FFC000"/>
                </a:solidFill>
                <a:latin typeface="Arial"/>
              </a:rPr>
              <a:t>MAYOR GRADO DE COMPETITIVIDAD </a:t>
            </a:r>
            <a:r>
              <a:rPr lang="pt-BR" sz="1600" dirty="0" err="1" smtClean="0">
                <a:solidFill>
                  <a:srgbClr val="5F5F5F"/>
                </a:solidFill>
                <a:latin typeface="Arial"/>
              </a:rPr>
              <a:t>alcanzan</a:t>
            </a:r>
            <a:r>
              <a:rPr lang="pt-BR" sz="1600" dirty="0" smtClean="0">
                <a:solidFill>
                  <a:srgbClr val="5F5F5F"/>
                </a:solidFill>
                <a:latin typeface="Arial"/>
              </a:rPr>
              <a:t> </a:t>
            </a:r>
            <a:r>
              <a:rPr lang="pt-BR" sz="1600" dirty="0" err="1" smtClean="0">
                <a:solidFill>
                  <a:srgbClr val="5F5F5F"/>
                </a:solidFill>
                <a:latin typeface="Arial"/>
              </a:rPr>
              <a:t>en</a:t>
            </a:r>
            <a:r>
              <a:rPr lang="pt-BR" sz="1600" dirty="0" smtClean="0">
                <a:solidFill>
                  <a:srgbClr val="5F5F5F"/>
                </a:solidFill>
                <a:latin typeface="Arial"/>
              </a:rPr>
              <a:t> Q3 </a:t>
            </a:r>
            <a:r>
              <a:rPr lang="pt-BR" sz="1600" b="1" dirty="0" smtClean="0">
                <a:solidFill>
                  <a:srgbClr val="5F5F5F"/>
                </a:solidFill>
                <a:latin typeface="Arial"/>
              </a:rPr>
              <a:t>3,7% arriba de </a:t>
            </a:r>
            <a:r>
              <a:rPr lang="pt-BR" sz="1600" b="1" dirty="0" err="1" smtClean="0">
                <a:solidFill>
                  <a:srgbClr val="5F5F5F"/>
                </a:solidFill>
                <a:latin typeface="Arial"/>
              </a:rPr>
              <a:t>la</a:t>
            </a:r>
            <a:r>
              <a:rPr lang="pt-BR" sz="1600" b="1" dirty="0" smtClean="0">
                <a:solidFill>
                  <a:srgbClr val="5F5F5F"/>
                </a:solidFill>
                <a:latin typeface="Arial"/>
              </a:rPr>
              <a:t> </a:t>
            </a:r>
            <a:r>
              <a:rPr lang="pt-BR" sz="1600" b="1" dirty="0">
                <a:solidFill>
                  <a:srgbClr val="5F5F5F"/>
                </a:solidFill>
                <a:latin typeface="Arial"/>
              </a:rPr>
              <a:t>mediana</a:t>
            </a:r>
            <a:r>
              <a:rPr lang="pt-BR" sz="1600" dirty="0">
                <a:solidFill>
                  <a:srgbClr val="5F5F5F"/>
                </a:solidFill>
                <a:latin typeface="Arial"/>
              </a:rPr>
              <a:t>.</a:t>
            </a:r>
          </a:p>
        </p:txBody>
      </p:sp>
      <p:cxnSp>
        <p:nvCxnSpPr>
          <p:cNvPr id="10" name="Conector angulado 9"/>
          <p:cNvCxnSpPr/>
          <p:nvPr/>
        </p:nvCxnSpPr>
        <p:spPr>
          <a:xfrm rot="5400000" flipH="1" flipV="1">
            <a:off x="3922934" y="3355999"/>
            <a:ext cx="2088235" cy="794078"/>
          </a:xfrm>
          <a:prstGeom prst="bentConnector3">
            <a:avLst>
              <a:gd name="adj1" fmla="val 30038"/>
            </a:avLst>
          </a:prstGeom>
          <a:ln w="19050">
            <a:solidFill>
              <a:srgbClr val="0070C0"/>
            </a:solidFill>
            <a:prstDash val="sysDash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68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0" y="3044552"/>
            <a:ext cx="9144000" cy="816496"/>
          </a:xfrm>
        </p:spPr>
        <p:txBody>
          <a:bodyPr>
            <a:noAutofit/>
          </a:bodyPr>
          <a:lstStyle/>
          <a:p>
            <a:pPr algn="ctr"/>
            <a:r>
              <a:rPr lang="pt-BR" sz="2800" cap="small" dirty="0" smtClean="0">
                <a:solidFill>
                  <a:srgbClr val="223A58"/>
                </a:solidFill>
              </a:rPr>
              <a:t>Políticas, Incentivos y </a:t>
            </a:r>
            <a:r>
              <a:rPr lang="pt-BR" sz="2800" cap="small" dirty="0" err="1" smtClean="0">
                <a:solidFill>
                  <a:srgbClr val="223A58"/>
                </a:solidFill>
              </a:rPr>
              <a:t>Beneficios</a:t>
            </a:r>
            <a:endParaRPr lang="pt-BR" sz="2800" cap="small" dirty="0">
              <a:solidFill>
                <a:srgbClr val="223A5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893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0" y="3044552"/>
            <a:ext cx="9144000" cy="816496"/>
          </a:xfrm>
        </p:spPr>
        <p:txBody>
          <a:bodyPr>
            <a:noAutofit/>
          </a:bodyPr>
          <a:lstStyle/>
          <a:p>
            <a:pPr algn="ctr"/>
            <a:r>
              <a:rPr lang="pt-BR" sz="2800" cap="small" dirty="0" smtClean="0">
                <a:solidFill>
                  <a:srgbClr val="223A58"/>
                </a:solidFill>
              </a:rPr>
              <a:t>Incentivos </a:t>
            </a:r>
            <a:r>
              <a:rPr lang="pt-BR" sz="2800" cap="small" dirty="0">
                <a:solidFill>
                  <a:srgbClr val="223A58"/>
                </a:solidFill>
              </a:rPr>
              <a:t>a</a:t>
            </a:r>
            <a:r>
              <a:rPr lang="pt-BR" sz="2800" cap="small" dirty="0" smtClean="0">
                <a:solidFill>
                  <a:srgbClr val="223A58"/>
                </a:solidFill>
              </a:rPr>
              <a:t> Corto </a:t>
            </a:r>
            <a:r>
              <a:rPr lang="pt-BR" sz="2800" cap="small" dirty="0" err="1" smtClean="0">
                <a:solidFill>
                  <a:srgbClr val="223A58"/>
                </a:solidFill>
              </a:rPr>
              <a:t>Plazo</a:t>
            </a:r>
            <a:endParaRPr lang="pt-BR" sz="2800" cap="small" dirty="0">
              <a:solidFill>
                <a:srgbClr val="223A5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986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532000" cy="388639"/>
          </a:xfrm>
        </p:spPr>
        <p:txBody>
          <a:bodyPr/>
          <a:lstStyle/>
          <a:p>
            <a:r>
              <a:rPr lang="pt-BR" dirty="0" smtClean="0"/>
              <a:t>83,3% de </a:t>
            </a:r>
            <a:r>
              <a:rPr lang="pt-BR" dirty="0" err="1" smtClean="0"/>
              <a:t>las</a:t>
            </a:r>
            <a:r>
              <a:rPr lang="pt-BR" dirty="0" smtClean="0"/>
              <a:t> </a:t>
            </a:r>
            <a:r>
              <a:rPr lang="pt-BR" cap="small" dirty="0" smtClean="0"/>
              <a:t>Oficinas </a:t>
            </a:r>
            <a:r>
              <a:rPr lang="pt-BR" dirty="0" err="1"/>
              <a:t>otorga</a:t>
            </a:r>
            <a:r>
              <a:rPr lang="pt-BR" dirty="0"/>
              <a:t> </a:t>
            </a:r>
            <a:r>
              <a:rPr lang="pt-BR" dirty="0" err="1"/>
              <a:t>bonificaciones</a:t>
            </a:r>
            <a:r>
              <a:rPr lang="pt-BR" dirty="0"/>
              <a:t>,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frecuencia</a:t>
            </a:r>
            <a:r>
              <a:rPr lang="pt-BR" dirty="0"/>
              <a:t> anual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66,7% de </a:t>
            </a:r>
            <a:r>
              <a:rPr lang="pt-BR" dirty="0" err="1"/>
              <a:t>los</a:t>
            </a:r>
            <a:r>
              <a:rPr lang="pt-BR" dirty="0"/>
              <a:t> </a:t>
            </a:r>
            <a:r>
              <a:rPr lang="pt-BR" dirty="0" smtClean="0"/>
              <a:t>casos.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0"/>
          </p:nvPr>
        </p:nvSpPr>
        <p:spPr>
          <a:xfrm>
            <a:off x="428596" y="1091095"/>
            <a:ext cx="8031836" cy="393689"/>
          </a:xfrm>
        </p:spPr>
        <p:txBody>
          <a:bodyPr/>
          <a:lstStyle/>
          <a:p>
            <a:r>
              <a:rPr lang="pt-BR" i="1" dirty="0" err="1" smtClean="0">
                <a:latin typeface="Georgia" pitchFamily="18" charset="0"/>
              </a:rPr>
              <a:t>Bonificación</a:t>
            </a:r>
            <a:endParaRPr lang="pt-BR" i="1" dirty="0">
              <a:latin typeface="Georgia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7504" y="200848"/>
            <a:ext cx="8031836" cy="428628"/>
          </a:xfrm>
        </p:spPr>
        <p:txBody>
          <a:bodyPr/>
          <a:lstStyle/>
          <a:p>
            <a:r>
              <a:rPr lang="pt-BR" cap="small" dirty="0">
                <a:latin typeface="Arial Rounded MT Bold" pitchFamily="34" charset="0"/>
              </a:rPr>
              <a:t>Incentivos a</a:t>
            </a:r>
            <a:r>
              <a:rPr lang="pt-BR" cap="small" dirty="0" smtClean="0">
                <a:latin typeface="Arial Rounded MT Bold" pitchFamily="34" charset="0"/>
              </a:rPr>
              <a:t> Corto </a:t>
            </a:r>
            <a:r>
              <a:rPr lang="pt-BR" cap="small" dirty="0" err="1" smtClean="0">
                <a:latin typeface="Arial Rounded MT Bold" pitchFamily="34" charset="0"/>
              </a:rPr>
              <a:t>Plazo</a:t>
            </a:r>
            <a:endParaRPr lang="pt-BR" cap="small" dirty="0">
              <a:latin typeface="Arial Rounded MT Bold" pitchFamily="34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7123161"/>
              </p:ext>
            </p:extLst>
          </p:nvPr>
        </p:nvGraphicFramePr>
        <p:xfrm>
          <a:off x="1403648" y="2564904"/>
          <a:ext cx="576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6046992" y="4564402"/>
            <a:ext cx="106471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00" dirty="0" err="1"/>
              <a:t>Gratificación</a:t>
            </a:r>
            <a:endParaRPr lang="pt-BR" sz="1300" dirty="0"/>
          </a:p>
        </p:txBody>
      </p:sp>
    </p:spTree>
    <p:extLst>
      <p:ext uri="{BB962C8B-B14F-4D97-AF65-F5344CB8AC3E}">
        <p14:creationId xmlns:p14="http://schemas.microsoft.com/office/powerpoint/2010/main" val="383658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Graphic spid="9" grpId="0">
        <p:bldAsOne/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2"/>
          <p:cNvSpPr>
            <a:spLocks noGrp="1"/>
          </p:cNvSpPr>
          <p:nvPr>
            <p:ph type="title"/>
          </p:nvPr>
        </p:nvSpPr>
        <p:spPr>
          <a:xfrm>
            <a:off x="107504" y="202966"/>
            <a:ext cx="8031836" cy="428628"/>
          </a:xfrm>
        </p:spPr>
        <p:txBody>
          <a:bodyPr>
            <a:noAutofit/>
          </a:bodyPr>
          <a:lstStyle/>
          <a:p>
            <a:r>
              <a:rPr lang="pt-BR" cap="small" dirty="0">
                <a:latin typeface="Arial Rounded MT Bold" pitchFamily="34" charset="0"/>
              </a:rPr>
              <a:t>Incentivos a</a:t>
            </a:r>
            <a:r>
              <a:rPr lang="pt-BR" cap="small" dirty="0" smtClean="0">
                <a:latin typeface="Arial Rounded MT Bold" pitchFamily="34" charset="0"/>
              </a:rPr>
              <a:t> Corto </a:t>
            </a:r>
            <a:r>
              <a:rPr lang="pt-BR" cap="small" dirty="0" err="1" smtClean="0">
                <a:latin typeface="Arial Rounded MT Bold" pitchFamily="34" charset="0"/>
              </a:rPr>
              <a:t>Plazo</a:t>
            </a:r>
            <a:endParaRPr lang="pt-BR" cap="small" dirty="0">
              <a:latin typeface="Arial Rounded MT Bold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0271975"/>
              </p:ext>
            </p:extLst>
          </p:nvPr>
        </p:nvGraphicFramePr>
        <p:xfrm>
          <a:off x="1115616" y="1772816"/>
          <a:ext cx="684076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ângulo 3"/>
          <p:cNvSpPr/>
          <p:nvPr/>
        </p:nvSpPr>
        <p:spPr>
          <a:xfrm>
            <a:off x="6364092" y="2996952"/>
            <a:ext cx="1304251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6304717" y="2933883"/>
            <a:ext cx="97013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00" dirty="0" err="1"/>
              <a:t>Desempeño</a:t>
            </a:r>
            <a:endParaRPr lang="pt-BR" sz="1300" dirty="0"/>
          </a:p>
        </p:txBody>
      </p:sp>
      <p:sp>
        <p:nvSpPr>
          <p:cNvPr id="3" name="Retângulo 2"/>
          <p:cNvSpPr/>
          <p:nvPr/>
        </p:nvSpPr>
        <p:spPr>
          <a:xfrm>
            <a:off x="6304717" y="3264267"/>
            <a:ext cx="95891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00" dirty="0" err="1"/>
              <a:t>Sueldo</a:t>
            </a:r>
            <a:r>
              <a:rPr lang="pt-BR" sz="1300" dirty="0"/>
              <a:t> </a:t>
            </a:r>
            <a:r>
              <a:rPr lang="pt-BR" sz="1300" dirty="0" err="1"/>
              <a:t>Fijo</a:t>
            </a:r>
            <a:endParaRPr lang="pt-BR" sz="1300" dirty="0"/>
          </a:p>
        </p:txBody>
      </p:sp>
      <p:sp>
        <p:nvSpPr>
          <p:cNvPr id="6" name="Retângulo 5"/>
          <p:cNvSpPr/>
          <p:nvPr/>
        </p:nvSpPr>
        <p:spPr>
          <a:xfrm>
            <a:off x="6292842" y="3630971"/>
            <a:ext cx="55496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00" dirty="0" err="1"/>
              <a:t>Otros</a:t>
            </a:r>
            <a:endParaRPr lang="pt-BR" sz="1300" dirty="0"/>
          </a:p>
        </p:txBody>
      </p:sp>
      <p:sp>
        <p:nvSpPr>
          <p:cNvPr id="8" name="Retângulo 7"/>
          <p:cNvSpPr/>
          <p:nvPr/>
        </p:nvSpPr>
        <p:spPr>
          <a:xfrm>
            <a:off x="6298961" y="3993189"/>
            <a:ext cx="96975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00" dirty="0" err="1"/>
              <a:t>Nivel</a:t>
            </a:r>
            <a:r>
              <a:rPr lang="pt-BR" sz="1300" dirty="0"/>
              <a:t> </a:t>
            </a:r>
            <a:r>
              <a:rPr lang="pt-BR" sz="1300" dirty="0" err="1"/>
              <a:t>Jerárquico</a:t>
            </a:r>
            <a:endParaRPr lang="pt-BR" sz="1300" dirty="0"/>
          </a:p>
        </p:txBody>
      </p:sp>
      <p:sp>
        <p:nvSpPr>
          <p:cNvPr id="9" name="Retângulo 8"/>
          <p:cNvSpPr/>
          <p:nvPr/>
        </p:nvSpPr>
        <p:spPr>
          <a:xfrm>
            <a:off x="6280966" y="4332423"/>
            <a:ext cx="1424236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00" dirty="0"/>
              <a:t>Área de </a:t>
            </a:r>
            <a:r>
              <a:rPr lang="pt-BR" sz="1300" dirty="0" err="1"/>
              <a:t>Actuación</a:t>
            </a:r>
            <a:endParaRPr lang="pt-BR" sz="1300" dirty="0"/>
          </a:p>
        </p:txBody>
      </p:sp>
    </p:spTree>
    <p:extLst>
      <p:ext uri="{BB962C8B-B14F-4D97-AF65-F5344CB8AC3E}">
        <p14:creationId xmlns:p14="http://schemas.microsoft.com/office/powerpoint/2010/main" val="52914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0" y="3044552"/>
            <a:ext cx="9144000" cy="816496"/>
          </a:xfrm>
        </p:spPr>
        <p:txBody>
          <a:bodyPr>
            <a:noAutofit/>
          </a:bodyPr>
          <a:lstStyle/>
          <a:p>
            <a:pPr algn="ctr"/>
            <a:r>
              <a:rPr lang="pt-BR" sz="2800" cap="small" dirty="0" smtClean="0">
                <a:solidFill>
                  <a:srgbClr val="223A58"/>
                </a:solidFill>
              </a:rPr>
              <a:t>Incentivos </a:t>
            </a:r>
            <a:r>
              <a:rPr lang="pt-BR" sz="2800" cap="small" dirty="0">
                <a:solidFill>
                  <a:srgbClr val="223A58"/>
                </a:solidFill>
              </a:rPr>
              <a:t>a</a:t>
            </a:r>
            <a:r>
              <a:rPr lang="pt-BR" sz="2800" cap="small" dirty="0" smtClean="0">
                <a:solidFill>
                  <a:srgbClr val="223A58"/>
                </a:solidFill>
              </a:rPr>
              <a:t> Largo </a:t>
            </a:r>
            <a:r>
              <a:rPr lang="pt-BR" sz="2800" cap="small" dirty="0" err="1" smtClean="0">
                <a:solidFill>
                  <a:srgbClr val="223A58"/>
                </a:solidFill>
              </a:rPr>
              <a:t>Plazo</a:t>
            </a:r>
            <a:endParaRPr lang="pt-BR" sz="2800" cap="small" dirty="0">
              <a:solidFill>
                <a:srgbClr val="223A5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663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5661247"/>
            <a:ext cx="9144000" cy="1237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Espaço Reservado para Texto 2"/>
          <p:cNvSpPr>
            <a:spLocks noGrp="1"/>
          </p:cNvSpPr>
          <p:nvPr>
            <p:ph type="body" idx="10"/>
          </p:nvPr>
        </p:nvSpPr>
        <p:spPr>
          <a:xfrm>
            <a:off x="428596" y="1163103"/>
            <a:ext cx="8031836" cy="393689"/>
          </a:xfrm>
        </p:spPr>
        <p:txBody>
          <a:bodyPr/>
          <a:lstStyle/>
          <a:p>
            <a:r>
              <a:rPr lang="pt-BR" i="1" dirty="0" err="1">
                <a:latin typeface="Georgia" pitchFamily="18" charset="0"/>
              </a:rPr>
              <a:t>Estratificación</a:t>
            </a:r>
            <a:r>
              <a:rPr lang="pt-BR" i="1" dirty="0">
                <a:latin typeface="Georgia" pitchFamily="18" charset="0"/>
              </a:rPr>
              <a:t> de </a:t>
            </a:r>
            <a:r>
              <a:rPr lang="pt-BR" i="1" dirty="0" err="1" smtClean="0">
                <a:latin typeface="Georgia" pitchFamily="18" charset="0"/>
              </a:rPr>
              <a:t>Información</a:t>
            </a:r>
            <a:endParaRPr lang="pt-BR" i="1" dirty="0">
              <a:latin typeface="Georgia" pitchFamily="18" charset="0"/>
            </a:endParaRPr>
          </a:p>
        </p:txBody>
      </p:sp>
      <p:sp>
        <p:nvSpPr>
          <p:cNvPr id="7" name="Título 3"/>
          <p:cNvSpPr>
            <a:spLocks noGrp="1"/>
          </p:cNvSpPr>
          <p:nvPr>
            <p:ph type="title"/>
          </p:nvPr>
        </p:nvSpPr>
        <p:spPr>
          <a:xfrm>
            <a:off x="107504" y="187200"/>
            <a:ext cx="8031836" cy="428628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Conceptos de </a:t>
            </a:r>
            <a:r>
              <a:rPr lang="pt-B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la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pt-B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Encuesta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679516" y="1844824"/>
            <a:ext cx="1728743" cy="338554"/>
          </a:xfrm>
          <a:prstGeom prst="rect">
            <a:avLst/>
          </a:prstGeom>
          <a:solidFill>
            <a:srgbClr val="FFD347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20000"/>
            </a:pPr>
            <a:r>
              <a:rPr lang="pt-BR" sz="1600" b="1" dirty="0">
                <a:solidFill>
                  <a:srgbClr val="5F5F5F"/>
                </a:solidFill>
                <a:latin typeface="Southern" pitchFamily="2" charset="0"/>
              </a:rPr>
              <a:t>PWR</a:t>
            </a:r>
            <a:r>
              <a:rPr lang="pt-BR" sz="1600" b="1" dirty="0">
                <a:solidFill>
                  <a:srgbClr val="5F5F5F"/>
                </a:solidFill>
                <a:latin typeface="+mj-lt"/>
              </a:rPr>
              <a:t> </a:t>
            </a:r>
            <a:r>
              <a:rPr lang="pt-BR" sz="1600" b="1" cap="small" dirty="0" err="1" smtClean="0">
                <a:solidFill>
                  <a:srgbClr val="5F5F5F"/>
                </a:solidFill>
                <a:latin typeface="+mj-lt"/>
              </a:rPr>
              <a:t>Abogados</a:t>
            </a:r>
            <a:endParaRPr lang="pt-BR" sz="1600" b="1" cap="small" dirty="0">
              <a:solidFill>
                <a:srgbClr val="5F5F5F"/>
              </a:solidFill>
              <a:latin typeface="+mj-lt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39673" y="3018438"/>
            <a:ext cx="1278555" cy="338554"/>
          </a:xfrm>
          <a:prstGeom prst="rect">
            <a:avLst/>
          </a:prstGeom>
          <a:solidFill>
            <a:srgbClr val="FFD347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20000"/>
            </a:pPr>
            <a:r>
              <a:rPr lang="pt-BR" sz="1600" b="1" cap="small" dirty="0">
                <a:solidFill>
                  <a:srgbClr val="5F5F5F"/>
                </a:solidFill>
                <a:latin typeface="+mj-lt"/>
              </a:rPr>
              <a:t>Consultivo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536960" y="3018438"/>
            <a:ext cx="1901803" cy="338554"/>
          </a:xfrm>
          <a:prstGeom prst="rect">
            <a:avLst/>
          </a:prstGeom>
          <a:solidFill>
            <a:srgbClr val="FFD347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20000"/>
            </a:pPr>
            <a:r>
              <a:rPr lang="pt-BR" sz="1600" b="1" cap="small" dirty="0">
                <a:solidFill>
                  <a:srgbClr val="5F5F5F"/>
                </a:solidFill>
                <a:latin typeface="+mj-lt"/>
              </a:rPr>
              <a:t>Escala / </a:t>
            </a:r>
            <a:r>
              <a:rPr lang="pt-BR" sz="1600" b="1" cap="small" dirty="0" err="1" smtClean="0">
                <a:solidFill>
                  <a:srgbClr val="5F5F5F"/>
                </a:solidFill>
                <a:latin typeface="+mj-lt"/>
              </a:rPr>
              <a:t>Volumen</a:t>
            </a:r>
            <a:endParaRPr lang="pt-BR" sz="1600" b="1" cap="small" dirty="0">
              <a:solidFill>
                <a:srgbClr val="5F5F5F"/>
              </a:solidFill>
              <a:latin typeface="+mj-lt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276680" y="3018438"/>
            <a:ext cx="800219" cy="338554"/>
          </a:xfrm>
          <a:prstGeom prst="rect">
            <a:avLst/>
          </a:prstGeom>
          <a:solidFill>
            <a:srgbClr val="FFD347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20000"/>
            </a:pPr>
            <a:r>
              <a:rPr lang="pt-BR" sz="1600" b="1" cap="small" dirty="0" smtClean="0">
                <a:solidFill>
                  <a:srgbClr val="5F5F5F"/>
                </a:solidFill>
                <a:latin typeface="+mj-lt"/>
              </a:rPr>
              <a:t>Ilegal</a:t>
            </a:r>
            <a:endParaRPr lang="pt-BR" sz="1600" b="1" cap="small" dirty="0">
              <a:solidFill>
                <a:srgbClr val="5F5F5F"/>
              </a:solidFill>
              <a:latin typeface="+mj-lt"/>
            </a:endParaRPr>
          </a:p>
        </p:txBody>
      </p:sp>
      <p:cxnSp>
        <p:nvCxnSpPr>
          <p:cNvPr id="14" name="Conector de seta reta 13"/>
          <p:cNvCxnSpPr/>
          <p:nvPr/>
        </p:nvCxnSpPr>
        <p:spPr>
          <a:xfrm>
            <a:off x="4543887" y="2233900"/>
            <a:ext cx="0" cy="784538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diamond" w="med" len="med"/>
            <a:tailEnd type="diamond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>
            <a:endCxn id="9" idx="0"/>
          </p:cNvCxnSpPr>
          <p:nvPr/>
        </p:nvCxnSpPr>
        <p:spPr>
          <a:xfrm flipH="1">
            <a:off x="1278951" y="2191871"/>
            <a:ext cx="3264936" cy="826567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diamond" w="med" len="med"/>
            <a:tailEnd type="diamond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>
            <a:off x="4543887" y="2233900"/>
            <a:ext cx="3132903" cy="763052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diamond" w="med" len="med"/>
            <a:tailEnd type="diamond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tângulo 28"/>
          <p:cNvSpPr/>
          <p:nvPr/>
        </p:nvSpPr>
        <p:spPr>
          <a:xfrm>
            <a:off x="193920" y="4072246"/>
            <a:ext cx="982961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20000"/>
            </a:pPr>
            <a:r>
              <a:rPr lang="pt-BR" sz="1600" b="1" dirty="0" smtClean="0">
                <a:solidFill>
                  <a:srgbClr val="5F5F5F"/>
                </a:solidFill>
                <a:latin typeface="+mj-lt"/>
              </a:rPr>
              <a:t>Líquido </a:t>
            </a:r>
            <a:endParaRPr lang="pt-BR" sz="1600" b="1" dirty="0">
              <a:solidFill>
                <a:srgbClr val="5F5F5F"/>
              </a:solidFill>
              <a:latin typeface="+mj-lt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1492559" y="4072246"/>
            <a:ext cx="731290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SzPct val="120000"/>
            </a:pPr>
            <a:r>
              <a:rPr lang="pt-BR" sz="1600" b="1" dirty="0">
                <a:solidFill>
                  <a:srgbClr val="5F5F5F"/>
                </a:solidFill>
                <a:latin typeface="Arial"/>
              </a:rPr>
              <a:t>Bruto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432095" y="4644548"/>
            <a:ext cx="49983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1600" cap="small" dirty="0">
                <a:solidFill>
                  <a:srgbClr val="5F5F5F"/>
                </a:solidFill>
                <a:latin typeface="+mj-lt"/>
              </a:rPr>
              <a:t>SB</a:t>
            </a:r>
          </a:p>
          <a:p>
            <a:r>
              <a:rPr lang="pt-BR" sz="1600" cap="small" dirty="0" smtClean="0">
                <a:solidFill>
                  <a:srgbClr val="5F5F5F"/>
                </a:solidFill>
                <a:latin typeface="+mj-lt"/>
              </a:rPr>
              <a:t>TD</a:t>
            </a:r>
          </a:p>
          <a:p>
            <a:r>
              <a:rPr lang="pt-BR" sz="1600" cap="small" dirty="0" smtClean="0">
                <a:solidFill>
                  <a:srgbClr val="5F5F5F"/>
                </a:solidFill>
                <a:latin typeface="+mj-lt"/>
              </a:rPr>
              <a:t>RT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1674429" y="4662551"/>
            <a:ext cx="54942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1600" cap="small" dirty="0">
                <a:solidFill>
                  <a:srgbClr val="5F5F5F"/>
                </a:solidFill>
                <a:latin typeface="+mj-lt"/>
              </a:rPr>
              <a:t>SB</a:t>
            </a:r>
          </a:p>
          <a:p>
            <a:r>
              <a:rPr lang="pt-BR" sz="1600" cap="small" dirty="0" smtClean="0">
                <a:solidFill>
                  <a:srgbClr val="5F5F5F"/>
                </a:solidFill>
                <a:latin typeface="+mj-lt"/>
              </a:rPr>
              <a:t>TD</a:t>
            </a:r>
          </a:p>
          <a:p>
            <a:r>
              <a:rPr lang="pt-BR" sz="1600" cap="small" dirty="0" smtClean="0">
                <a:solidFill>
                  <a:srgbClr val="5F5F5F"/>
                </a:solidFill>
                <a:latin typeface="+mj-lt"/>
              </a:rPr>
              <a:t>RT</a:t>
            </a:r>
          </a:p>
        </p:txBody>
      </p:sp>
      <p:sp>
        <p:nvSpPr>
          <p:cNvPr id="55" name="Retângulo 54"/>
          <p:cNvSpPr/>
          <p:nvPr/>
        </p:nvSpPr>
        <p:spPr>
          <a:xfrm>
            <a:off x="3443618" y="4072246"/>
            <a:ext cx="982961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20000"/>
            </a:pPr>
            <a:r>
              <a:rPr lang="pt-BR" sz="1600" b="1" dirty="0" smtClean="0">
                <a:solidFill>
                  <a:srgbClr val="5F5F5F"/>
                </a:solidFill>
                <a:latin typeface="+mj-lt"/>
              </a:rPr>
              <a:t>Líquido </a:t>
            </a:r>
            <a:endParaRPr lang="pt-BR" sz="1600" b="1" dirty="0">
              <a:solidFill>
                <a:srgbClr val="5F5F5F"/>
              </a:solidFill>
              <a:latin typeface="+mj-lt"/>
            </a:endParaRPr>
          </a:p>
        </p:txBody>
      </p:sp>
      <p:cxnSp>
        <p:nvCxnSpPr>
          <p:cNvPr id="54" name="Conector de seta reta 53"/>
          <p:cNvCxnSpPr>
            <a:stCxn id="10" idx="2"/>
            <a:endCxn id="55" idx="0"/>
          </p:cNvCxnSpPr>
          <p:nvPr/>
        </p:nvCxnSpPr>
        <p:spPr>
          <a:xfrm flipH="1">
            <a:off x="3935099" y="3356992"/>
            <a:ext cx="552763" cy="715254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diamond" w="med" len="med"/>
            <a:tailEnd type="diamond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7" name="Retângulo 56"/>
          <p:cNvSpPr/>
          <p:nvPr/>
        </p:nvSpPr>
        <p:spPr>
          <a:xfrm>
            <a:off x="4632798" y="4072246"/>
            <a:ext cx="731290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SzPct val="120000"/>
            </a:pPr>
            <a:r>
              <a:rPr lang="pt-BR" sz="1600" b="1" dirty="0">
                <a:solidFill>
                  <a:srgbClr val="5F5F5F"/>
                </a:solidFill>
                <a:latin typeface="Arial"/>
              </a:rPr>
              <a:t>Bruto</a:t>
            </a:r>
          </a:p>
        </p:txBody>
      </p:sp>
      <p:cxnSp>
        <p:nvCxnSpPr>
          <p:cNvPr id="56" name="Conector de seta reta 55"/>
          <p:cNvCxnSpPr>
            <a:stCxn id="10" idx="2"/>
            <a:endCxn id="57" idx="0"/>
          </p:cNvCxnSpPr>
          <p:nvPr/>
        </p:nvCxnSpPr>
        <p:spPr>
          <a:xfrm>
            <a:off x="4487862" y="3356992"/>
            <a:ext cx="510581" cy="715254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diamond" w="med" len="med"/>
            <a:tailEnd type="diamond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8" name="CaixaDeTexto 57"/>
          <p:cNvSpPr txBox="1"/>
          <p:nvPr/>
        </p:nvSpPr>
        <p:spPr>
          <a:xfrm>
            <a:off x="3665965" y="4644548"/>
            <a:ext cx="56985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1600" cap="small" dirty="0" smtClean="0">
                <a:solidFill>
                  <a:srgbClr val="5F5F5F"/>
                </a:solidFill>
                <a:latin typeface="+mj-lt"/>
              </a:rPr>
              <a:t>SB</a:t>
            </a:r>
          </a:p>
          <a:p>
            <a:r>
              <a:rPr lang="pt-BR" sz="1600" cap="small" dirty="0" smtClean="0">
                <a:solidFill>
                  <a:srgbClr val="5F5F5F"/>
                </a:solidFill>
                <a:latin typeface="+mj-lt"/>
              </a:rPr>
              <a:t>TD</a:t>
            </a:r>
          </a:p>
          <a:p>
            <a:r>
              <a:rPr lang="pt-BR" sz="1600" cap="small" dirty="0" smtClean="0">
                <a:solidFill>
                  <a:srgbClr val="5F5F5F"/>
                </a:solidFill>
                <a:latin typeface="+mj-lt"/>
              </a:rPr>
              <a:t>RT</a:t>
            </a:r>
          </a:p>
        </p:txBody>
      </p:sp>
      <p:sp>
        <p:nvSpPr>
          <p:cNvPr id="59" name="CaixaDeTexto 58"/>
          <p:cNvSpPr txBox="1"/>
          <p:nvPr/>
        </p:nvSpPr>
        <p:spPr>
          <a:xfrm>
            <a:off x="4572000" y="4662551"/>
            <a:ext cx="6761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600" cap="small" dirty="0">
                <a:solidFill>
                  <a:srgbClr val="5F5F5F"/>
                </a:solidFill>
                <a:latin typeface="+mj-lt"/>
              </a:rPr>
              <a:t>SB</a:t>
            </a:r>
          </a:p>
          <a:p>
            <a:pPr algn="ctr"/>
            <a:r>
              <a:rPr lang="pt-BR" sz="1600" cap="small" dirty="0" smtClean="0">
                <a:solidFill>
                  <a:srgbClr val="5F5F5F"/>
                </a:solidFill>
                <a:latin typeface="+mj-lt"/>
              </a:rPr>
              <a:t>TD</a:t>
            </a:r>
          </a:p>
          <a:p>
            <a:pPr algn="ctr"/>
            <a:r>
              <a:rPr lang="pt-BR" sz="1600" cap="small" dirty="0" smtClean="0">
                <a:solidFill>
                  <a:srgbClr val="5F5F5F"/>
                </a:solidFill>
                <a:latin typeface="+mj-lt"/>
              </a:rPr>
              <a:t>RT</a:t>
            </a:r>
          </a:p>
        </p:txBody>
      </p:sp>
      <p:sp>
        <p:nvSpPr>
          <p:cNvPr id="61" name="Retângulo 60"/>
          <p:cNvSpPr/>
          <p:nvPr/>
        </p:nvSpPr>
        <p:spPr>
          <a:xfrm>
            <a:off x="6576521" y="4072246"/>
            <a:ext cx="982961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SzPct val="120000"/>
            </a:pPr>
            <a:r>
              <a:rPr lang="pt-BR" sz="1600" b="1" dirty="0" smtClean="0">
                <a:solidFill>
                  <a:srgbClr val="5F5F5F"/>
                </a:solidFill>
                <a:latin typeface="+mj-lt"/>
              </a:rPr>
              <a:t>Líquido </a:t>
            </a:r>
            <a:endParaRPr lang="pt-BR" sz="1600" b="1" dirty="0">
              <a:solidFill>
                <a:srgbClr val="5F5F5F"/>
              </a:solidFill>
              <a:latin typeface="+mj-lt"/>
            </a:endParaRPr>
          </a:p>
        </p:txBody>
      </p:sp>
      <p:cxnSp>
        <p:nvCxnSpPr>
          <p:cNvPr id="60" name="Conector de seta reta 59"/>
          <p:cNvCxnSpPr>
            <a:stCxn id="11" idx="2"/>
            <a:endCxn id="61" idx="0"/>
          </p:cNvCxnSpPr>
          <p:nvPr/>
        </p:nvCxnSpPr>
        <p:spPr>
          <a:xfrm flipH="1">
            <a:off x="7068002" y="3356992"/>
            <a:ext cx="608788" cy="715254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diamond" w="med" len="med"/>
            <a:tailEnd type="diamond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3" name="Retângulo 62"/>
          <p:cNvSpPr/>
          <p:nvPr/>
        </p:nvSpPr>
        <p:spPr>
          <a:xfrm>
            <a:off x="7856962" y="4072246"/>
            <a:ext cx="731290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SzPct val="120000"/>
            </a:pPr>
            <a:r>
              <a:rPr lang="pt-BR" sz="1600" b="1" dirty="0">
                <a:solidFill>
                  <a:srgbClr val="5F5F5F"/>
                </a:solidFill>
                <a:latin typeface="Arial"/>
              </a:rPr>
              <a:t>Bruto</a:t>
            </a:r>
          </a:p>
        </p:txBody>
      </p:sp>
      <p:cxnSp>
        <p:nvCxnSpPr>
          <p:cNvPr id="62" name="Conector de seta reta 61"/>
          <p:cNvCxnSpPr>
            <a:stCxn id="11" idx="2"/>
            <a:endCxn id="63" idx="0"/>
          </p:cNvCxnSpPr>
          <p:nvPr/>
        </p:nvCxnSpPr>
        <p:spPr>
          <a:xfrm>
            <a:off x="7676790" y="3356992"/>
            <a:ext cx="545817" cy="715254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diamond" w="med" len="med"/>
            <a:tailEnd type="diamond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4" name="CaixaDeTexto 63"/>
          <p:cNvSpPr txBox="1"/>
          <p:nvPr/>
        </p:nvSpPr>
        <p:spPr>
          <a:xfrm>
            <a:off x="6808471" y="4644548"/>
            <a:ext cx="49983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1600" cap="small" dirty="0">
                <a:solidFill>
                  <a:srgbClr val="5F5F5F"/>
                </a:solidFill>
                <a:latin typeface="+mj-lt"/>
              </a:rPr>
              <a:t>SB</a:t>
            </a:r>
          </a:p>
          <a:p>
            <a:r>
              <a:rPr lang="pt-BR" sz="1600" cap="small" dirty="0" smtClean="0">
                <a:solidFill>
                  <a:srgbClr val="5F5F5F"/>
                </a:solidFill>
                <a:latin typeface="+mj-lt"/>
              </a:rPr>
              <a:t>TD</a:t>
            </a:r>
          </a:p>
          <a:p>
            <a:r>
              <a:rPr lang="pt-BR" sz="1600" cap="small" dirty="0" smtClean="0">
                <a:solidFill>
                  <a:srgbClr val="5F5F5F"/>
                </a:solidFill>
                <a:latin typeface="+mj-lt"/>
              </a:rPr>
              <a:t>RT</a:t>
            </a:r>
            <a:endParaRPr lang="pt-BR" sz="1600" cap="small" dirty="0">
              <a:solidFill>
                <a:srgbClr val="5F5F5F"/>
              </a:solidFill>
              <a:latin typeface="+mj-lt"/>
            </a:endParaRPr>
          </a:p>
        </p:txBody>
      </p:sp>
      <p:sp>
        <p:nvSpPr>
          <p:cNvPr id="65" name="CaixaDeTexto 64"/>
          <p:cNvSpPr txBox="1"/>
          <p:nvPr/>
        </p:nvSpPr>
        <p:spPr>
          <a:xfrm>
            <a:off x="8104615" y="4662551"/>
            <a:ext cx="49983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1600" cap="small" dirty="0">
                <a:solidFill>
                  <a:srgbClr val="5F5F5F"/>
                </a:solidFill>
                <a:latin typeface="+mj-lt"/>
              </a:rPr>
              <a:t>SB</a:t>
            </a:r>
          </a:p>
          <a:p>
            <a:r>
              <a:rPr lang="pt-BR" sz="1600" cap="small" dirty="0" smtClean="0">
                <a:solidFill>
                  <a:srgbClr val="5F5F5F"/>
                </a:solidFill>
                <a:latin typeface="+mj-lt"/>
              </a:rPr>
              <a:t>TD</a:t>
            </a:r>
          </a:p>
          <a:p>
            <a:r>
              <a:rPr lang="pt-BR" sz="1600" cap="small" dirty="0" smtClean="0">
                <a:solidFill>
                  <a:srgbClr val="5F5F5F"/>
                </a:solidFill>
                <a:latin typeface="+mj-lt"/>
              </a:rPr>
              <a:t>RT</a:t>
            </a:r>
          </a:p>
        </p:txBody>
      </p:sp>
      <p:sp>
        <p:nvSpPr>
          <p:cNvPr id="71" name="Semicírculos 70"/>
          <p:cNvSpPr/>
          <p:nvPr/>
        </p:nvSpPr>
        <p:spPr>
          <a:xfrm rot="16200000">
            <a:off x="33210" y="4808020"/>
            <a:ext cx="1121806" cy="540060"/>
          </a:xfrm>
          <a:prstGeom prst="blockArc">
            <a:avLst>
              <a:gd name="adj1" fmla="val 10800000"/>
              <a:gd name="adj2" fmla="val 38301"/>
              <a:gd name="adj3" fmla="val 638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3" name="Semicírculos 72"/>
          <p:cNvSpPr/>
          <p:nvPr/>
        </p:nvSpPr>
        <p:spPr>
          <a:xfrm rot="16200000">
            <a:off x="1280567" y="4808020"/>
            <a:ext cx="1121806" cy="540060"/>
          </a:xfrm>
          <a:prstGeom prst="blockArc">
            <a:avLst>
              <a:gd name="adj1" fmla="val 10800000"/>
              <a:gd name="adj2" fmla="val 38301"/>
              <a:gd name="adj3" fmla="val 638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4" name="Semicírculos 73"/>
          <p:cNvSpPr/>
          <p:nvPr/>
        </p:nvSpPr>
        <p:spPr>
          <a:xfrm rot="16200000">
            <a:off x="3273015" y="4808020"/>
            <a:ext cx="1121806" cy="540060"/>
          </a:xfrm>
          <a:prstGeom prst="blockArc">
            <a:avLst>
              <a:gd name="adj1" fmla="val 10800000"/>
              <a:gd name="adj2" fmla="val 38301"/>
              <a:gd name="adj3" fmla="val 638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6" name="Semicírculos 75"/>
          <p:cNvSpPr/>
          <p:nvPr/>
        </p:nvSpPr>
        <p:spPr>
          <a:xfrm rot="16200000">
            <a:off x="4299347" y="4808020"/>
            <a:ext cx="1121806" cy="540060"/>
          </a:xfrm>
          <a:prstGeom prst="blockArc">
            <a:avLst>
              <a:gd name="adj1" fmla="val 10800000"/>
              <a:gd name="adj2" fmla="val 38301"/>
              <a:gd name="adj3" fmla="val 638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7" name="Semicírculos 76"/>
          <p:cNvSpPr/>
          <p:nvPr/>
        </p:nvSpPr>
        <p:spPr>
          <a:xfrm rot="16200000">
            <a:off x="6379300" y="4830315"/>
            <a:ext cx="1121806" cy="540060"/>
          </a:xfrm>
          <a:prstGeom prst="blockArc">
            <a:avLst>
              <a:gd name="adj1" fmla="val 10800000"/>
              <a:gd name="adj2" fmla="val 38301"/>
              <a:gd name="adj3" fmla="val 638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8" name="Semicírculos 77"/>
          <p:cNvSpPr/>
          <p:nvPr/>
        </p:nvSpPr>
        <p:spPr>
          <a:xfrm rot="16200000">
            <a:off x="7701507" y="4830314"/>
            <a:ext cx="1121806" cy="540060"/>
          </a:xfrm>
          <a:prstGeom prst="blockArc">
            <a:avLst>
              <a:gd name="adj1" fmla="val 10800000"/>
              <a:gd name="adj2" fmla="val 38301"/>
              <a:gd name="adj3" fmla="val 638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89" name="Conector de seta reta 88"/>
          <p:cNvCxnSpPr>
            <a:stCxn id="9" idx="2"/>
            <a:endCxn id="29" idx="0"/>
          </p:cNvCxnSpPr>
          <p:nvPr/>
        </p:nvCxnSpPr>
        <p:spPr>
          <a:xfrm flipH="1">
            <a:off x="685401" y="3356992"/>
            <a:ext cx="593550" cy="715254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diamond" w="med" len="med"/>
            <a:tailEnd type="diamond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0" name="Conector de seta reta 89"/>
          <p:cNvCxnSpPr>
            <a:stCxn id="9" idx="2"/>
            <a:endCxn id="39" idx="0"/>
          </p:cNvCxnSpPr>
          <p:nvPr/>
        </p:nvCxnSpPr>
        <p:spPr>
          <a:xfrm>
            <a:off x="1278951" y="3356992"/>
            <a:ext cx="579253" cy="715254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diamond" w="med" len="med"/>
            <a:tailEnd type="diamond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17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animBg="1"/>
      <p:bldP spid="9" grpId="0" animBg="1"/>
      <p:bldP spid="10" grpId="0" animBg="1"/>
      <p:bldP spid="11" grpId="0" animBg="1"/>
      <p:bldP spid="29" grpId="0" animBg="1"/>
      <p:bldP spid="39" grpId="0" animBg="1"/>
      <p:bldP spid="49" grpId="0"/>
      <p:bldP spid="53" grpId="0"/>
      <p:bldP spid="55" grpId="0" animBg="1"/>
      <p:bldP spid="57" grpId="0" animBg="1"/>
      <p:bldP spid="58" grpId="0"/>
      <p:bldP spid="59" grpId="0"/>
      <p:bldP spid="61" grpId="0" animBg="1"/>
      <p:bldP spid="63" grpId="0" animBg="1"/>
      <p:bldP spid="64" grpId="0"/>
      <p:bldP spid="65" grpId="0"/>
      <p:bldP spid="71" grpId="0" animBg="1"/>
      <p:bldP spid="73" grpId="0" animBg="1"/>
      <p:bldP spid="74" grpId="0" animBg="1"/>
      <p:bldP spid="76" grpId="0" animBg="1"/>
      <p:bldP spid="77" grpId="0" animBg="1"/>
      <p:bldP spid="7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532000" cy="388639"/>
          </a:xfrm>
        </p:spPr>
        <p:txBody>
          <a:bodyPr/>
          <a:lstStyle/>
          <a:p>
            <a:r>
              <a:rPr lang="pt-BR" dirty="0" smtClean="0"/>
              <a:t>20,0% de </a:t>
            </a:r>
            <a:r>
              <a:rPr lang="pt-BR" dirty="0" err="1" smtClean="0"/>
              <a:t>las</a:t>
            </a:r>
            <a:r>
              <a:rPr lang="pt-BR" dirty="0" smtClean="0"/>
              <a:t> </a:t>
            </a:r>
            <a:r>
              <a:rPr lang="pt-BR" cap="small" dirty="0" smtClean="0"/>
              <a:t>Oficinas </a:t>
            </a:r>
            <a:r>
              <a:rPr lang="pt-BR" dirty="0" err="1"/>
              <a:t>ofrecen</a:t>
            </a:r>
            <a:r>
              <a:rPr lang="pt-BR" dirty="0"/>
              <a:t> este tipo de incentivo. </a:t>
            </a:r>
            <a:r>
              <a:rPr lang="pt-BR" dirty="0" err="1"/>
              <a:t>Dicha</a:t>
            </a:r>
            <a:r>
              <a:rPr lang="pt-BR" dirty="0"/>
              <a:t> </a:t>
            </a:r>
            <a:r>
              <a:rPr lang="pt-BR" dirty="0" err="1"/>
              <a:t>consesión</a:t>
            </a:r>
            <a:r>
              <a:rPr lang="pt-BR" dirty="0"/>
              <a:t> se </a:t>
            </a:r>
            <a:r>
              <a:rPr lang="pt-BR" dirty="0" err="1"/>
              <a:t>puede</a:t>
            </a:r>
            <a:r>
              <a:rPr lang="pt-BR" dirty="0"/>
              <a:t> realizar por área, como se ilustra a </a:t>
            </a:r>
            <a:r>
              <a:rPr lang="pt-BR" dirty="0" err="1" smtClean="0"/>
              <a:t>continuación</a:t>
            </a:r>
            <a:r>
              <a:rPr lang="pt-BR" dirty="0" smtClean="0"/>
              <a:t>: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0"/>
          </p:nvPr>
        </p:nvSpPr>
        <p:spPr>
          <a:xfrm>
            <a:off x="428596" y="1091095"/>
            <a:ext cx="8031836" cy="393689"/>
          </a:xfrm>
        </p:spPr>
        <p:txBody>
          <a:bodyPr/>
          <a:lstStyle/>
          <a:p>
            <a:r>
              <a:rPr lang="pt-BR" i="1" dirty="0" err="1">
                <a:latin typeface="Georgia" pitchFamily="18" charset="0"/>
              </a:rPr>
              <a:t>Participación</a:t>
            </a:r>
            <a:r>
              <a:rPr lang="pt-BR" i="1" dirty="0" smtClean="0">
                <a:latin typeface="Georgia" pitchFamily="18" charset="0"/>
              </a:rPr>
              <a:t> </a:t>
            </a:r>
            <a:r>
              <a:rPr lang="pt-BR" i="1" dirty="0" err="1" smtClean="0">
                <a:latin typeface="Georgia" pitchFamily="18" charset="0"/>
              </a:rPr>
              <a:t>Societaria</a:t>
            </a:r>
            <a:endParaRPr lang="pt-BR" i="1" dirty="0">
              <a:latin typeface="Georgia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7504" y="200848"/>
            <a:ext cx="8031836" cy="428628"/>
          </a:xfrm>
        </p:spPr>
        <p:txBody>
          <a:bodyPr/>
          <a:lstStyle/>
          <a:p>
            <a:r>
              <a:rPr lang="pt-BR" cap="small" dirty="0">
                <a:latin typeface="Arial Rounded MT Bold" pitchFamily="34" charset="0"/>
              </a:rPr>
              <a:t>Incentivos a</a:t>
            </a:r>
            <a:r>
              <a:rPr lang="pt-BR" cap="small" dirty="0" smtClean="0">
                <a:latin typeface="Arial Rounded MT Bold" pitchFamily="34" charset="0"/>
              </a:rPr>
              <a:t> Largo </a:t>
            </a:r>
            <a:r>
              <a:rPr lang="pt-BR" cap="small" dirty="0" err="1" smtClean="0">
                <a:latin typeface="Arial Rounded MT Bold" pitchFamily="34" charset="0"/>
              </a:rPr>
              <a:t>Plazo</a:t>
            </a:r>
            <a:endParaRPr lang="pt-BR" cap="small" dirty="0">
              <a:latin typeface="Arial Rounded MT Bold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9903252"/>
              </p:ext>
            </p:extLst>
          </p:nvPr>
        </p:nvGraphicFramePr>
        <p:xfrm>
          <a:off x="1691680" y="2348880"/>
          <a:ext cx="576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5508862" y="5596843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41006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Graphic spid="7" grpId="0">
        <p:bldAsOne/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0" y="3044552"/>
            <a:ext cx="9144000" cy="816496"/>
          </a:xfrm>
        </p:spPr>
        <p:txBody>
          <a:bodyPr>
            <a:noAutofit/>
          </a:bodyPr>
          <a:lstStyle/>
          <a:p>
            <a:pPr algn="ctr"/>
            <a:r>
              <a:rPr lang="pt-BR" sz="2800" cap="small" dirty="0" err="1" smtClean="0">
                <a:solidFill>
                  <a:srgbClr val="223A58"/>
                </a:solidFill>
              </a:rPr>
              <a:t>Prácticas</a:t>
            </a:r>
            <a:r>
              <a:rPr lang="pt-BR" sz="2800" cap="small" dirty="0" smtClean="0">
                <a:solidFill>
                  <a:srgbClr val="223A58"/>
                </a:solidFill>
              </a:rPr>
              <a:t> de </a:t>
            </a:r>
            <a:r>
              <a:rPr lang="pt-BR" sz="2800" cap="small" dirty="0" err="1" smtClean="0">
                <a:solidFill>
                  <a:srgbClr val="223A58"/>
                </a:solidFill>
              </a:rPr>
              <a:t>Beneficios</a:t>
            </a:r>
            <a:endParaRPr lang="pt-BR" sz="2800" cap="small" dirty="0">
              <a:solidFill>
                <a:srgbClr val="223A5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54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2"/>
          <p:cNvSpPr>
            <a:spLocks noGrp="1"/>
          </p:cNvSpPr>
          <p:nvPr>
            <p:ph type="title"/>
          </p:nvPr>
        </p:nvSpPr>
        <p:spPr>
          <a:xfrm>
            <a:off x="107504" y="202966"/>
            <a:ext cx="8031836" cy="428628"/>
          </a:xfrm>
        </p:spPr>
        <p:txBody>
          <a:bodyPr>
            <a:noAutofit/>
          </a:bodyPr>
          <a:lstStyle/>
          <a:p>
            <a:r>
              <a:rPr lang="pt-BR" cap="small" dirty="0" err="1" smtClean="0">
                <a:latin typeface="Arial Rounded MT Bold" pitchFamily="34" charset="0"/>
              </a:rPr>
              <a:t>Beneficios</a:t>
            </a:r>
            <a:endParaRPr lang="pt-BR" cap="small" dirty="0">
              <a:latin typeface="Arial Rounded MT Bold" pitchFamily="34" charset="0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9073158"/>
              </p:ext>
            </p:extLst>
          </p:nvPr>
        </p:nvGraphicFramePr>
        <p:xfrm>
          <a:off x="647564" y="1439332"/>
          <a:ext cx="7848872" cy="407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tângulo 1"/>
          <p:cNvSpPr/>
          <p:nvPr/>
        </p:nvSpPr>
        <p:spPr>
          <a:xfrm rot="17447902">
            <a:off x="856156" y="4396651"/>
            <a:ext cx="15199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err="1"/>
              <a:t>Asistencia</a:t>
            </a:r>
            <a:r>
              <a:rPr lang="pt-BR" sz="1400" dirty="0"/>
              <a:t> Médica</a:t>
            </a:r>
          </a:p>
        </p:txBody>
      </p:sp>
      <p:sp>
        <p:nvSpPr>
          <p:cNvPr id="3" name="Retângulo 2"/>
          <p:cNvSpPr/>
          <p:nvPr/>
        </p:nvSpPr>
        <p:spPr>
          <a:xfrm rot="17447902">
            <a:off x="1565572" y="4313525"/>
            <a:ext cx="13083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Reembolso Km</a:t>
            </a:r>
          </a:p>
        </p:txBody>
      </p:sp>
      <p:sp>
        <p:nvSpPr>
          <p:cNvPr id="4" name="Retângulo 3"/>
          <p:cNvSpPr/>
          <p:nvPr/>
        </p:nvSpPr>
        <p:spPr>
          <a:xfrm rot="17447902">
            <a:off x="1318387" y="4823109"/>
            <a:ext cx="26001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err="1"/>
              <a:t>Cupón</a:t>
            </a:r>
            <a:r>
              <a:rPr lang="pt-BR" sz="1400" dirty="0"/>
              <a:t> de </a:t>
            </a:r>
            <a:r>
              <a:rPr lang="pt-BR" sz="1400" dirty="0" smtClean="0"/>
              <a:t>Comida/</a:t>
            </a:r>
            <a:r>
              <a:rPr lang="pt-BR" sz="1400" dirty="0" err="1" smtClean="0"/>
              <a:t>Alimentación</a:t>
            </a:r>
            <a:endParaRPr lang="pt-BR" sz="1400" dirty="0"/>
          </a:p>
        </p:txBody>
      </p:sp>
      <p:sp>
        <p:nvSpPr>
          <p:cNvPr id="5" name="Retângulo 4"/>
          <p:cNvSpPr/>
          <p:nvPr/>
        </p:nvSpPr>
        <p:spPr>
          <a:xfrm rot="17447902">
            <a:off x="2657839" y="4317087"/>
            <a:ext cx="13821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err="1"/>
              <a:t>Estacionamiento</a:t>
            </a:r>
            <a:endParaRPr lang="pt-BR" sz="1400" dirty="0"/>
          </a:p>
        </p:txBody>
      </p:sp>
      <p:sp>
        <p:nvSpPr>
          <p:cNvPr id="6" name="Retângulo 5"/>
          <p:cNvSpPr/>
          <p:nvPr/>
        </p:nvSpPr>
        <p:spPr>
          <a:xfrm rot="17447902">
            <a:off x="3235429" y="4325400"/>
            <a:ext cx="13756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err="1"/>
              <a:t>Horario</a:t>
            </a:r>
            <a:r>
              <a:rPr lang="pt-BR" sz="1400" dirty="0"/>
              <a:t> </a:t>
            </a:r>
            <a:r>
              <a:rPr lang="pt-BR" sz="1400" dirty="0" err="1"/>
              <a:t>Flexible</a:t>
            </a:r>
            <a:endParaRPr lang="pt-BR" sz="1400" dirty="0"/>
          </a:p>
        </p:txBody>
      </p:sp>
      <p:sp>
        <p:nvSpPr>
          <p:cNvPr id="7" name="Retângulo 6"/>
          <p:cNvSpPr/>
          <p:nvPr/>
        </p:nvSpPr>
        <p:spPr>
          <a:xfrm rot="17447902">
            <a:off x="4098268" y="4158556"/>
            <a:ext cx="9558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Transporte</a:t>
            </a:r>
          </a:p>
        </p:txBody>
      </p:sp>
      <p:sp>
        <p:nvSpPr>
          <p:cNvPr id="8" name="Retângulo 7"/>
          <p:cNvSpPr/>
          <p:nvPr/>
        </p:nvSpPr>
        <p:spPr>
          <a:xfrm rot="17447902">
            <a:off x="4343356" y="4420581"/>
            <a:ext cx="1459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err="1"/>
              <a:t>Asistencia</a:t>
            </a:r>
            <a:r>
              <a:rPr lang="pt-BR" sz="1400" dirty="0"/>
              <a:t> Dental</a:t>
            </a:r>
          </a:p>
        </p:txBody>
      </p:sp>
      <p:sp>
        <p:nvSpPr>
          <p:cNvPr id="10" name="Retângulo 9"/>
          <p:cNvSpPr/>
          <p:nvPr/>
        </p:nvSpPr>
        <p:spPr>
          <a:xfrm rot="17447902">
            <a:off x="5224250" y="4217784"/>
            <a:ext cx="9765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Hora Extra</a:t>
            </a:r>
          </a:p>
        </p:txBody>
      </p:sp>
      <p:sp>
        <p:nvSpPr>
          <p:cNvPr id="12" name="Retângulo 11"/>
          <p:cNvSpPr/>
          <p:nvPr/>
        </p:nvSpPr>
        <p:spPr>
          <a:xfrm rot="17447902">
            <a:off x="5525582" y="4403878"/>
            <a:ext cx="14105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err="1"/>
              <a:t>Ayuda</a:t>
            </a:r>
            <a:r>
              <a:rPr lang="pt-BR" sz="1400" dirty="0"/>
              <a:t> Educativa</a:t>
            </a:r>
          </a:p>
        </p:txBody>
      </p:sp>
      <p:sp>
        <p:nvSpPr>
          <p:cNvPr id="13" name="Retângulo 12"/>
          <p:cNvSpPr/>
          <p:nvPr/>
        </p:nvSpPr>
        <p:spPr>
          <a:xfrm rot="17447902">
            <a:off x="6152611" y="4356377"/>
            <a:ext cx="13038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err="1"/>
              <a:t>Teléfono</a:t>
            </a:r>
            <a:r>
              <a:rPr lang="pt-BR" sz="1400" dirty="0"/>
              <a:t> </a:t>
            </a:r>
            <a:r>
              <a:rPr lang="pt-BR" sz="1400" dirty="0" err="1"/>
              <a:t>Móvil</a:t>
            </a:r>
            <a:endParaRPr lang="pt-BR" sz="1400" dirty="0"/>
          </a:p>
        </p:txBody>
      </p:sp>
      <p:sp>
        <p:nvSpPr>
          <p:cNvPr id="14" name="Retângulo 13"/>
          <p:cNvSpPr/>
          <p:nvPr/>
        </p:nvSpPr>
        <p:spPr>
          <a:xfrm rot="17447902">
            <a:off x="6828270" y="4308712"/>
            <a:ext cx="11239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Home Office</a:t>
            </a:r>
          </a:p>
        </p:txBody>
      </p:sp>
      <p:sp>
        <p:nvSpPr>
          <p:cNvPr id="15" name="Retângulo 14"/>
          <p:cNvSpPr/>
          <p:nvPr/>
        </p:nvSpPr>
        <p:spPr>
          <a:xfrm rot="17447902">
            <a:off x="7805390" y="4040887"/>
            <a:ext cx="5838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err="1"/>
              <a:t>Otros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5860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2"/>
          <p:cNvSpPr>
            <a:spLocks noGrp="1"/>
          </p:cNvSpPr>
          <p:nvPr>
            <p:ph type="title"/>
          </p:nvPr>
        </p:nvSpPr>
        <p:spPr>
          <a:xfrm>
            <a:off x="107504" y="202966"/>
            <a:ext cx="8031836" cy="428628"/>
          </a:xfrm>
        </p:spPr>
        <p:txBody>
          <a:bodyPr>
            <a:noAutofit/>
          </a:bodyPr>
          <a:lstStyle/>
          <a:p>
            <a:r>
              <a:rPr lang="pt-BR" cap="small" dirty="0" err="1" smtClean="0">
                <a:latin typeface="Arial Rounded MT Bold" pitchFamily="34" charset="0"/>
              </a:rPr>
              <a:t>Beneficios</a:t>
            </a:r>
            <a:endParaRPr lang="pt-BR" cap="small" dirty="0">
              <a:latin typeface="Arial Rounded MT Bold" pitchFamily="34" charset="0"/>
            </a:endParaRPr>
          </a:p>
        </p:txBody>
      </p:sp>
      <p:sp>
        <p:nvSpPr>
          <p:cNvPr id="6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532000" cy="4257692"/>
          </a:xfrm>
        </p:spPr>
        <p:txBody>
          <a:bodyPr/>
          <a:lstStyle/>
          <a:p>
            <a:pPr algn="just"/>
            <a:r>
              <a:rPr lang="pt-BR" dirty="0" err="1"/>
              <a:t>Lo</a:t>
            </a:r>
            <a:r>
              <a:rPr lang="pt-BR" dirty="0"/>
              <a:t> </a:t>
            </a:r>
            <a:r>
              <a:rPr lang="pt-BR" dirty="0" err="1"/>
              <a:t>otorga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83,3% de </a:t>
            </a:r>
            <a:r>
              <a:rPr lang="pt-BR" dirty="0" err="1"/>
              <a:t>las</a:t>
            </a:r>
            <a:r>
              <a:rPr lang="pt-BR" dirty="0" smtClean="0"/>
              <a:t> </a:t>
            </a:r>
            <a:r>
              <a:rPr lang="pt-BR" cap="small" dirty="0" smtClean="0"/>
              <a:t>Oficinas </a:t>
            </a:r>
            <a:r>
              <a:rPr lang="pt-BR" dirty="0" smtClean="0"/>
              <a:t>participantes </a:t>
            </a:r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cap="small" dirty="0" err="1" smtClean="0"/>
              <a:t>Encuesta</a:t>
            </a:r>
            <a:r>
              <a:rPr lang="pt-BR" dirty="0" smtClean="0"/>
              <a:t>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/>
              <a:t>El 40% de </a:t>
            </a:r>
            <a:r>
              <a:rPr lang="pt-BR" dirty="0" err="1"/>
              <a:t>las</a:t>
            </a:r>
            <a:r>
              <a:rPr lang="pt-BR" dirty="0" smtClean="0"/>
              <a:t> </a:t>
            </a:r>
            <a:r>
              <a:rPr lang="pt-BR" cap="small" dirty="0" smtClean="0"/>
              <a:t>Oficinas</a:t>
            </a:r>
            <a:r>
              <a:rPr lang="pt-BR" dirty="0" smtClean="0"/>
              <a:t> </a:t>
            </a:r>
            <a:r>
              <a:rPr lang="pt-BR" dirty="0" err="1"/>
              <a:t>permiten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inclusión</a:t>
            </a:r>
            <a:r>
              <a:rPr lang="pt-BR" dirty="0"/>
              <a:t> de </a:t>
            </a:r>
            <a:r>
              <a:rPr lang="pt-BR" dirty="0" err="1"/>
              <a:t>dependientes</a:t>
            </a:r>
            <a:r>
              <a:rPr lang="pt-BR" dirty="0"/>
              <a:t>, </a:t>
            </a:r>
            <a:r>
              <a:rPr lang="pt-BR" dirty="0" err="1"/>
              <a:t>previo</a:t>
            </a:r>
            <a:r>
              <a:rPr lang="pt-BR" dirty="0"/>
              <a:t> pago de </a:t>
            </a:r>
            <a:r>
              <a:rPr lang="pt-BR" dirty="0" err="1"/>
              <a:t>un</a:t>
            </a:r>
            <a:r>
              <a:rPr lang="pt-BR" dirty="0"/>
              <a:t> monto adicional por </a:t>
            </a:r>
            <a:r>
              <a:rPr lang="pt-BR" dirty="0" err="1"/>
              <a:t>dependiente</a:t>
            </a:r>
            <a:r>
              <a:rPr lang="pt-BR" dirty="0"/>
              <a:t>.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 smtClean="0">
              <a:solidFill>
                <a:srgbClr val="5F5F5F"/>
              </a:solidFill>
            </a:endParaRPr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idx="10"/>
          </p:nvPr>
        </p:nvSpPr>
        <p:spPr>
          <a:xfrm>
            <a:off x="428596" y="1091095"/>
            <a:ext cx="8031836" cy="393689"/>
          </a:xfrm>
        </p:spPr>
        <p:txBody>
          <a:bodyPr/>
          <a:lstStyle/>
          <a:p>
            <a:r>
              <a:rPr lang="pt-BR" i="1" dirty="0" err="1" smtClean="0">
                <a:latin typeface="Georgia" pitchFamily="18" charset="0"/>
              </a:rPr>
              <a:t>Asistencia</a:t>
            </a:r>
            <a:r>
              <a:rPr lang="pt-BR" i="1" dirty="0" smtClean="0">
                <a:latin typeface="Georgia" pitchFamily="18" charset="0"/>
              </a:rPr>
              <a:t> Médica</a:t>
            </a:r>
            <a:endParaRPr lang="pt-BR" i="1" dirty="0">
              <a:latin typeface="Georgia" pitchFamily="18" charset="0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0328618"/>
              </p:ext>
            </p:extLst>
          </p:nvPr>
        </p:nvGraphicFramePr>
        <p:xfrm>
          <a:off x="2339752" y="3024472"/>
          <a:ext cx="4453466" cy="3052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tângulo 1"/>
          <p:cNvSpPr/>
          <p:nvPr/>
        </p:nvSpPr>
        <p:spPr>
          <a:xfrm>
            <a:off x="3040782" y="5733256"/>
            <a:ext cx="7777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err="1"/>
              <a:t>Ejecutivo</a:t>
            </a:r>
            <a:endParaRPr lang="pt-BR" sz="1200" dirty="0"/>
          </a:p>
        </p:txBody>
      </p:sp>
      <p:sp>
        <p:nvSpPr>
          <p:cNvPr id="3" name="Retângulo 2"/>
          <p:cNvSpPr/>
          <p:nvPr/>
        </p:nvSpPr>
        <p:spPr>
          <a:xfrm>
            <a:off x="3991744" y="5733255"/>
            <a:ext cx="10999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Libre </a:t>
            </a:r>
            <a:r>
              <a:rPr lang="pt-BR" sz="1200" dirty="0" err="1"/>
              <a:t>Elección</a:t>
            </a:r>
            <a:endParaRPr lang="pt-BR" sz="1200" dirty="0"/>
          </a:p>
        </p:txBody>
      </p:sp>
      <p:sp>
        <p:nvSpPr>
          <p:cNvPr id="4" name="Retângulo 3"/>
          <p:cNvSpPr/>
          <p:nvPr/>
        </p:nvSpPr>
        <p:spPr>
          <a:xfrm>
            <a:off x="5162922" y="5723729"/>
            <a:ext cx="8627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err="1"/>
              <a:t>Intermedio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86041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Graphic spid="11" grpId="0">
        <p:bldAsOne/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2"/>
          <p:cNvSpPr>
            <a:spLocks noGrp="1"/>
          </p:cNvSpPr>
          <p:nvPr>
            <p:ph type="title"/>
          </p:nvPr>
        </p:nvSpPr>
        <p:spPr>
          <a:xfrm>
            <a:off x="107504" y="202966"/>
            <a:ext cx="8031836" cy="428628"/>
          </a:xfrm>
        </p:spPr>
        <p:txBody>
          <a:bodyPr>
            <a:noAutofit/>
          </a:bodyPr>
          <a:lstStyle/>
          <a:p>
            <a:r>
              <a:rPr lang="pt-BR" cap="small" dirty="0" err="1" smtClean="0">
                <a:latin typeface="Arial Rounded MT Bold" pitchFamily="34" charset="0"/>
              </a:rPr>
              <a:t>Beneficios</a:t>
            </a:r>
            <a:endParaRPr lang="pt-BR" cap="small" dirty="0">
              <a:latin typeface="Arial Rounded MT Bold" pitchFamily="34" charset="0"/>
            </a:endParaRPr>
          </a:p>
        </p:txBody>
      </p:sp>
      <p:sp>
        <p:nvSpPr>
          <p:cNvPr id="6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457200" y="1628801"/>
            <a:ext cx="8532000" cy="792088"/>
          </a:xfrm>
        </p:spPr>
        <p:txBody>
          <a:bodyPr/>
          <a:lstStyle/>
          <a:p>
            <a:pPr algn="just"/>
            <a:r>
              <a:rPr lang="pt-BR" dirty="0"/>
              <a:t>Del </a:t>
            </a:r>
            <a:r>
              <a:rPr lang="pt-BR" dirty="0" err="1"/>
              <a:t>panel</a:t>
            </a:r>
            <a:r>
              <a:rPr lang="pt-BR" dirty="0"/>
              <a:t> de </a:t>
            </a:r>
            <a:r>
              <a:rPr lang="pt-BR" dirty="0" err="1"/>
              <a:t>encuestados</a:t>
            </a:r>
            <a:r>
              <a:rPr lang="pt-BR" dirty="0"/>
              <a:t>, </a:t>
            </a:r>
            <a:r>
              <a:rPr lang="pt-BR" dirty="0" err="1"/>
              <a:t>el</a:t>
            </a:r>
            <a:r>
              <a:rPr lang="pt-BR" dirty="0"/>
              <a:t> 16,7% de </a:t>
            </a:r>
            <a:r>
              <a:rPr lang="pt-BR" dirty="0" err="1"/>
              <a:t>las</a:t>
            </a:r>
            <a:r>
              <a:rPr lang="pt-BR" dirty="0" smtClean="0"/>
              <a:t> </a:t>
            </a:r>
            <a:r>
              <a:rPr lang="pt-BR" cap="small" dirty="0" smtClean="0"/>
              <a:t>Oficinas</a:t>
            </a:r>
            <a:r>
              <a:rPr lang="pt-BR" dirty="0" smtClean="0"/>
              <a:t> </a:t>
            </a:r>
            <a:r>
              <a:rPr lang="pt-BR" dirty="0" err="1"/>
              <a:t>otorgan</a:t>
            </a:r>
            <a:r>
              <a:rPr lang="pt-BR" dirty="0"/>
              <a:t> este beneficio, como principal foco de </a:t>
            </a:r>
            <a:r>
              <a:rPr lang="pt-BR" dirty="0" err="1"/>
              <a:t>concesión</a:t>
            </a:r>
            <a:r>
              <a:rPr lang="pt-BR" dirty="0"/>
              <a:t> para </a:t>
            </a:r>
            <a:r>
              <a:rPr lang="pt-BR" dirty="0" err="1"/>
              <a:t>el</a:t>
            </a:r>
            <a:r>
              <a:rPr lang="pt-BR" dirty="0"/>
              <a:t> área no jurídica.</a:t>
            </a:r>
            <a:endParaRPr lang="pt-BR" dirty="0" smtClean="0"/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idx="10"/>
          </p:nvPr>
        </p:nvSpPr>
        <p:spPr>
          <a:xfrm>
            <a:off x="428596" y="1091095"/>
            <a:ext cx="8031836" cy="393689"/>
          </a:xfrm>
        </p:spPr>
        <p:txBody>
          <a:bodyPr/>
          <a:lstStyle/>
          <a:p>
            <a:r>
              <a:rPr lang="pt-BR" i="1" dirty="0" err="1">
                <a:latin typeface="Georgia" pitchFamily="18" charset="0"/>
              </a:rPr>
              <a:t>Asistencia</a:t>
            </a:r>
            <a:r>
              <a:rPr lang="pt-BR" i="1" dirty="0">
                <a:latin typeface="Georgia" pitchFamily="18" charset="0"/>
              </a:rPr>
              <a:t> Dental</a:t>
            </a:r>
          </a:p>
        </p:txBody>
      </p:sp>
      <p:sp>
        <p:nvSpPr>
          <p:cNvPr id="12" name="Espaço Reservado para Conteúdo 1"/>
          <p:cNvSpPr txBox="1">
            <a:spLocks/>
          </p:cNvSpPr>
          <p:nvPr/>
        </p:nvSpPr>
        <p:spPr bwMode="auto">
          <a:xfrm>
            <a:off x="424140" y="3074011"/>
            <a:ext cx="8532000" cy="93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Tx/>
              <a:buBlip>
                <a:blip r:embed="rId3"/>
              </a:buBlip>
              <a:defRPr sz="1600" b="0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1pPr>
            <a:lvl2pPr marL="627063" indent="-271463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Tx/>
              <a:buBlip>
                <a:blip r:embed="rId3"/>
              </a:buBlip>
              <a:defRPr sz="1400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/>
              <a:t>No </a:t>
            </a:r>
            <a:r>
              <a:rPr lang="pt-BR" dirty="0" err="1"/>
              <a:t>obtuvimos</a:t>
            </a:r>
            <a:r>
              <a:rPr lang="pt-BR" dirty="0"/>
              <a:t> suficiente </a:t>
            </a:r>
            <a:r>
              <a:rPr lang="pt-BR" dirty="0" err="1"/>
              <a:t>frecuencia</a:t>
            </a:r>
            <a:r>
              <a:rPr lang="pt-BR" dirty="0"/>
              <a:t> para </a:t>
            </a:r>
            <a:r>
              <a:rPr lang="pt-BR" dirty="0" err="1"/>
              <a:t>analizar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concesión</a:t>
            </a:r>
            <a:r>
              <a:rPr lang="pt-BR" dirty="0"/>
              <a:t> de seguros de vida, </a:t>
            </a:r>
            <a:r>
              <a:rPr lang="pt-BR" dirty="0" err="1"/>
              <a:t>lo</a:t>
            </a:r>
            <a:r>
              <a:rPr lang="pt-BR" dirty="0"/>
              <a:t> que nos </a:t>
            </a:r>
            <a:r>
              <a:rPr lang="pt-BR" dirty="0" err="1"/>
              <a:t>lleva</a:t>
            </a:r>
            <a:r>
              <a:rPr lang="pt-BR" dirty="0"/>
              <a:t> a </a:t>
            </a:r>
            <a:r>
              <a:rPr lang="pt-BR" dirty="0" err="1"/>
              <a:t>deducir</a:t>
            </a:r>
            <a:r>
              <a:rPr lang="pt-BR" dirty="0"/>
              <a:t> que </a:t>
            </a:r>
            <a:r>
              <a:rPr lang="pt-BR" dirty="0" err="1"/>
              <a:t>pocas</a:t>
            </a:r>
            <a:r>
              <a:rPr lang="pt-BR" dirty="0" smtClean="0"/>
              <a:t> </a:t>
            </a:r>
            <a:r>
              <a:rPr lang="pt-BR" cap="small" dirty="0" smtClean="0"/>
              <a:t>Oficinas</a:t>
            </a:r>
            <a:r>
              <a:rPr lang="pt-BR" dirty="0" smtClean="0"/>
              <a:t> </a:t>
            </a:r>
            <a:r>
              <a:rPr lang="pt-BR" dirty="0" err="1"/>
              <a:t>adoptan</a:t>
            </a:r>
            <a:r>
              <a:rPr lang="pt-BR" dirty="0"/>
              <a:t> esta </a:t>
            </a:r>
            <a:r>
              <a:rPr lang="pt-BR" dirty="0" err="1"/>
              <a:t>práctica</a:t>
            </a:r>
            <a:r>
              <a:rPr lang="pt-BR" dirty="0" smtClean="0"/>
              <a:t>.</a:t>
            </a:r>
          </a:p>
        </p:txBody>
      </p:sp>
      <p:sp>
        <p:nvSpPr>
          <p:cNvPr id="13" name="Espaço Reservado para Texto 2"/>
          <p:cNvSpPr txBox="1">
            <a:spLocks/>
          </p:cNvSpPr>
          <p:nvPr/>
        </p:nvSpPr>
        <p:spPr bwMode="auto">
          <a:xfrm>
            <a:off x="395536" y="2564904"/>
            <a:ext cx="8031836" cy="39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b="1" kern="1200">
                <a:solidFill>
                  <a:srgbClr val="223A5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i="1" dirty="0" smtClean="0">
                <a:latin typeface="Georgia" pitchFamily="18" charset="0"/>
              </a:rPr>
              <a:t>Seguro de Vida</a:t>
            </a:r>
            <a:endParaRPr lang="pt-BR" i="1" dirty="0">
              <a:latin typeface="Georgia" pitchFamily="18" charset="0"/>
            </a:endParaRPr>
          </a:p>
        </p:txBody>
      </p:sp>
      <p:sp>
        <p:nvSpPr>
          <p:cNvPr id="11" name="Espaço Reservado para Conteúdo 1"/>
          <p:cNvSpPr txBox="1">
            <a:spLocks/>
          </p:cNvSpPr>
          <p:nvPr/>
        </p:nvSpPr>
        <p:spPr bwMode="auto">
          <a:xfrm>
            <a:off x="424140" y="4658186"/>
            <a:ext cx="8532000" cy="53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Tx/>
              <a:buBlip>
                <a:blip r:embed="rId3"/>
              </a:buBlip>
              <a:defRPr sz="1600" b="0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1pPr>
            <a:lvl2pPr marL="627063" indent="-271463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Tx/>
              <a:buBlip>
                <a:blip r:embed="rId3"/>
              </a:buBlip>
              <a:defRPr sz="1400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/>
              <a:t>Entre </a:t>
            </a:r>
            <a:r>
              <a:rPr lang="pt-BR" dirty="0" err="1"/>
              <a:t>las</a:t>
            </a:r>
            <a:r>
              <a:rPr lang="pt-BR" dirty="0" smtClean="0"/>
              <a:t> </a:t>
            </a:r>
            <a:r>
              <a:rPr lang="pt-BR" cap="small" dirty="0" smtClean="0"/>
              <a:t>Oficinas</a:t>
            </a:r>
            <a:r>
              <a:rPr lang="pt-BR" dirty="0" smtClean="0"/>
              <a:t> </a:t>
            </a:r>
            <a:r>
              <a:rPr lang="pt-BR" dirty="0"/>
              <a:t>participantes, </a:t>
            </a:r>
            <a:r>
              <a:rPr lang="pt-BR" dirty="0" err="1"/>
              <a:t>el</a:t>
            </a:r>
            <a:r>
              <a:rPr lang="pt-BR" dirty="0"/>
              <a:t> 16,7% </a:t>
            </a:r>
            <a:r>
              <a:rPr lang="pt-BR" dirty="0" err="1"/>
              <a:t>ofrece</a:t>
            </a:r>
            <a:r>
              <a:rPr lang="pt-BR" dirty="0"/>
              <a:t> este beneficio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</p:txBody>
      </p:sp>
      <p:sp>
        <p:nvSpPr>
          <p:cNvPr id="14" name="Espaço Reservado para Texto 2"/>
          <p:cNvSpPr txBox="1">
            <a:spLocks/>
          </p:cNvSpPr>
          <p:nvPr/>
        </p:nvSpPr>
        <p:spPr bwMode="auto">
          <a:xfrm>
            <a:off x="395536" y="4149080"/>
            <a:ext cx="8031836" cy="39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b="1" kern="1200">
                <a:solidFill>
                  <a:srgbClr val="223A5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i="1" dirty="0" err="1">
                <a:latin typeface="Georgia" pitchFamily="18" charset="0"/>
              </a:rPr>
              <a:t>Ayuda</a:t>
            </a:r>
            <a:r>
              <a:rPr lang="pt-BR" i="1" dirty="0">
                <a:latin typeface="Georgia" pitchFamily="18" charset="0"/>
              </a:rPr>
              <a:t> Educativa</a:t>
            </a:r>
          </a:p>
        </p:txBody>
      </p:sp>
    </p:spTree>
    <p:extLst>
      <p:ext uri="{BB962C8B-B14F-4D97-AF65-F5344CB8AC3E}">
        <p14:creationId xmlns:p14="http://schemas.microsoft.com/office/powerpoint/2010/main" val="93201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3" grpId="0" build="p"/>
      <p:bldP spid="14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2"/>
          <p:cNvSpPr>
            <a:spLocks noGrp="1"/>
          </p:cNvSpPr>
          <p:nvPr>
            <p:ph type="title"/>
          </p:nvPr>
        </p:nvSpPr>
        <p:spPr>
          <a:xfrm>
            <a:off x="107504" y="202966"/>
            <a:ext cx="8031836" cy="428628"/>
          </a:xfrm>
        </p:spPr>
        <p:txBody>
          <a:bodyPr>
            <a:noAutofit/>
          </a:bodyPr>
          <a:lstStyle/>
          <a:p>
            <a:r>
              <a:rPr lang="pt-BR" cap="small" dirty="0" err="1" smtClean="0">
                <a:latin typeface="Arial Rounded MT Bold" pitchFamily="34" charset="0"/>
              </a:rPr>
              <a:t>Beneficios</a:t>
            </a:r>
            <a:endParaRPr lang="pt-BR" cap="small" dirty="0">
              <a:latin typeface="Arial Rounded MT Bold" pitchFamily="34" charset="0"/>
            </a:endParaRPr>
          </a:p>
        </p:txBody>
      </p:sp>
      <p:sp>
        <p:nvSpPr>
          <p:cNvPr id="6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532000" cy="4257692"/>
          </a:xfrm>
        </p:spPr>
        <p:txBody>
          <a:bodyPr/>
          <a:lstStyle/>
          <a:p>
            <a:pPr algn="just"/>
            <a:r>
              <a:rPr lang="pt-BR" dirty="0" smtClean="0"/>
              <a:t>50,0% de </a:t>
            </a:r>
            <a:r>
              <a:rPr lang="pt-BR" dirty="0" err="1" smtClean="0"/>
              <a:t>las</a:t>
            </a:r>
            <a:r>
              <a:rPr lang="pt-BR" dirty="0" smtClean="0"/>
              <a:t> </a:t>
            </a:r>
            <a:r>
              <a:rPr lang="pt-BR" cap="small" dirty="0" smtClean="0"/>
              <a:t>Oficinas</a:t>
            </a:r>
            <a:r>
              <a:rPr lang="pt-BR" dirty="0" smtClean="0"/>
              <a:t> </a:t>
            </a:r>
            <a:r>
              <a:rPr lang="pt-BR" dirty="0" err="1"/>
              <a:t>otorgan</a:t>
            </a:r>
            <a:r>
              <a:rPr lang="pt-BR" dirty="0" smtClean="0"/>
              <a:t> </a:t>
            </a:r>
            <a:r>
              <a:rPr lang="pt-BR" cap="small" dirty="0" err="1"/>
              <a:t>Cupón</a:t>
            </a:r>
            <a:r>
              <a:rPr lang="pt-BR" cap="small" dirty="0"/>
              <a:t> de Comida</a:t>
            </a:r>
            <a:r>
              <a:rPr lang="pt-BR" cap="small" dirty="0" smtClean="0"/>
              <a:t>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Esta </a:t>
            </a:r>
            <a:r>
              <a:rPr lang="pt-BR" dirty="0" err="1"/>
              <a:t>concesión</a:t>
            </a:r>
            <a:r>
              <a:rPr lang="pt-BR" dirty="0"/>
              <a:t> se </a:t>
            </a:r>
            <a:r>
              <a:rPr lang="pt-BR" dirty="0" err="1"/>
              <a:t>basa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número de </a:t>
            </a:r>
            <a:r>
              <a:rPr lang="pt-BR" dirty="0" err="1"/>
              <a:t>días</a:t>
            </a:r>
            <a:r>
              <a:rPr lang="pt-BR" dirty="0"/>
              <a:t> </a:t>
            </a:r>
            <a:r>
              <a:rPr lang="pt-BR" dirty="0" err="1"/>
              <a:t>trabajados</a:t>
            </a:r>
            <a:r>
              <a:rPr lang="pt-BR" dirty="0"/>
              <a:t> (100,0%)</a:t>
            </a:r>
            <a:r>
              <a:rPr lang="pt-BR" dirty="0" smtClean="0"/>
              <a:t>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/>
              <a:t>Com </a:t>
            </a:r>
            <a:r>
              <a:rPr lang="pt-BR" dirty="0" err="1"/>
              <a:t>respecto</a:t>
            </a:r>
            <a:r>
              <a:rPr lang="pt-BR" dirty="0"/>
              <a:t>  al monto </a:t>
            </a:r>
            <a:r>
              <a:rPr lang="pt-BR" dirty="0" err="1"/>
              <a:t>otorgado</a:t>
            </a:r>
            <a:r>
              <a:rPr lang="pt-BR" dirty="0"/>
              <a:t>, no </a:t>
            </a:r>
            <a:r>
              <a:rPr lang="pt-BR" dirty="0" err="1"/>
              <a:t>obtuvimos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frecuencia</a:t>
            </a:r>
            <a:r>
              <a:rPr lang="pt-BR" dirty="0"/>
              <a:t> suficiente para reportar </a:t>
            </a:r>
            <a:r>
              <a:rPr lang="pt-BR" dirty="0" err="1"/>
              <a:t>un</a:t>
            </a:r>
            <a:r>
              <a:rPr lang="pt-BR" dirty="0"/>
              <a:t> </a:t>
            </a:r>
            <a:r>
              <a:rPr lang="pt-BR" dirty="0" err="1"/>
              <a:t>promedio</a:t>
            </a:r>
            <a:r>
              <a:rPr lang="pt-BR" dirty="0"/>
              <a:t>, pero </a:t>
            </a:r>
            <a:r>
              <a:rPr lang="pt-BR" dirty="0" err="1"/>
              <a:t>el</a:t>
            </a:r>
            <a:r>
              <a:rPr lang="pt-BR" dirty="0"/>
              <a:t> monto más alto reportado es de R$ 29,50</a:t>
            </a:r>
            <a:r>
              <a:rPr lang="pt-BR" dirty="0" smtClean="0"/>
              <a:t>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/>
              <a:t>No </a:t>
            </a:r>
            <a:r>
              <a:rPr lang="pt-BR" dirty="0" err="1"/>
              <a:t>obtuvimos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frecuencia</a:t>
            </a:r>
            <a:r>
              <a:rPr lang="pt-BR" dirty="0"/>
              <a:t> suficiente para </a:t>
            </a:r>
            <a:r>
              <a:rPr lang="pt-BR" dirty="0" err="1"/>
              <a:t>analizar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otorgamiento</a:t>
            </a:r>
            <a:r>
              <a:rPr lang="pt-BR" dirty="0"/>
              <a:t> de </a:t>
            </a:r>
            <a:r>
              <a:rPr lang="pt-BR" dirty="0" err="1"/>
              <a:t>ayuda</a:t>
            </a:r>
            <a:r>
              <a:rPr lang="pt-BR" dirty="0"/>
              <a:t> alimentaria, </a:t>
            </a:r>
            <a:r>
              <a:rPr lang="pt-BR" dirty="0" err="1"/>
              <a:t>lo</a:t>
            </a:r>
            <a:r>
              <a:rPr lang="pt-BR" dirty="0"/>
              <a:t> que nos </a:t>
            </a:r>
            <a:r>
              <a:rPr lang="pt-BR" dirty="0" err="1"/>
              <a:t>lleva</a:t>
            </a:r>
            <a:r>
              <a:rPr lang="pt-BR" dirty="0"/>
              <a:t> a </a:t>
            </a:r>
            <a:r>
              <a:rPr lang="pt-BR" dirty="0" err="1"/>
              <a:t>deducir</a:t>
            </a:r>
            <a:r>
              <a:rPr lang="pt-BR" dirty="0"/>
              <a:t> que </a:t>
            </a:r>
            <a:r>
              <a:rPr lang="pt-BR" dirty="0" err="1"/>
              <a:t>pocas</a:t>
            </a:r>
            <a:r>
              <a:rPr lang="pt-BR" dirty="0" smtClean="0"/>
              <a:t> </a:t>
            </a:r>
            <a:r>
              <a:rPr lang="pt-BR" cap="small" dirty="0" smtClean="0"/>
              <a:t>Oficinas</a:t>
            </a:r>
            <a:r>
              <a:rPr lang="pt-BR" dirty="0" smtClean="0"/>
              <a:t> </a:t>
            </a:r>
            <a:r>
              <a:rPr lang="pt-BR" dirty="0" err="1"/>
              <a:t>adoptan</a:t>
            </a:r>
            <a:r>
              <a:rPr lang="pt-BR" dirty="0"/>
              <a:t> esta </a:t>
            </a:r>
            <a:r>
              <a:rPr lang="pt-BR" dirty="0" err="1"/>
              <a:t>práctica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 smtClean="0">
              <a:solidFill>
                <a:srgbClr val="5F5F5F"/>
              </a:solidFill>
            </a:endParaRPr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idx="10"/>
          </p:nvPr>
        </p:nvSpPr>
        <p:spPr>
          <a:xfrm>
            <a:off x="428596" y="1091095"/>
            <a:ext cx="8031836" cy="393689"/>
          </a:xfrm>
        </p:spPr>
        <p:txBody>
          <a:bodyPr/>
          <a:lstStyle/>
          <a:p>
            <a:r>
              <a:rPr lang="pt-BR" i="1" dirty="0" err="1">
                <a:latin typeface="Georgia" pitchFamily="18" charset="0"/>
              </a:rPr>
              <a:t>Cupón</a:t>
            </a:r>
            <a:r>
              <a:rPr lang="pt-BR" i="1" dirty="0">
                <a:latin typeface="Georgia" pitchFamily="18" charset="0"/>
              </a:rPr>
              <a:t> de Comida / </a:t>
            </a:r>
            <a:r>
              <a:rPr lang="pt-BR" i="1" dirty="0" err="1" smtClean="0">
                <a:latin typeface="Georgia" pitchFamily="18" charset="0"/>
              </a:rPr>
              <a:t>Alimentación</a:t>
            </a:r>
            <a:endParaRPr lang="pt-BR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33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2"/>
          <p:cNvSpPr>
            <a:spLocks noGrp="1"/>
          </p:cNvSpPr>
          <p:nvPr>
            <p:ph type="title"/>
          </p:nvPr>
        </p:nvSpPr>
        <p:spPr>
          <a:xfrm>
            <a:off x="107504" y="202966"/>
            <a:ext cx="8031836" cy="428628"/>
          </a:xfrm>
        </p:spPr>
        <p:txBody>
          <a:bodyPr>
            <a:noAutofit/>
          </a:bodyPr>
          <a:lstStyle/>
          <a:p>
            <a:r>
              <a:rPr lang="pt-BR" cap="small" dirty="0" err="1" smtClean="0">
                <a:latin typeface="Arial Rounded MT Bold" pitchFamily="34" charset="0"/>
              </a:rPr>
              <a:t>Beneficios</a:t>
            </a:r>
            <a:endParaRPr lang="pt-BR" cap="small" dirty="0">
              <a:latin typeface="Arial Rounded MT Bold" pitchFamily="34" charset="0"/>
            </a:endParaRPr>
          </a:p>
        </p:txBody>
      </p:sp>
      <p:sp>
        <p:nvSpPr>
          <p:cNvPr id="14" name="Espaço Reservado para Texto 2"/>
          <p:cNvSpPr txBox="1">
            <a:spLocks/>
          </p:cNvSpPr>
          <p:nvPr/>
        </p:nvSpPr>
        <p:spPr bwMode="auto">
          <a:xfrm>
            <a:off x="428400" y="1090800"/>
            <a:ext cx="8031836" cy="39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b="1" kern="1200">
                <a:solidFill>
                  <a:srgbClr val="223A5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i="1" dirty="0" err="1">
                <a:latin typeface="Georgia" pitchFamily="18" charset="0"/>
              </a:rPr>
              <a:t>Teléfono</a:t>
            </a:r>
            <a:r>
              <a:rPr lang="pt-BR" i="1" dirty="0">
                <a:latin typeface="Georgia" pitchFamily="18" charset="0"/>
              </a:rPr>
              <a:t> </a:t>
            </a:r>
            <a:r>
              <a:rPr lang="pt-BR" i="1" dirty="0" err="1" smtClean="0">
                <a:latin typeface="Georgia" pitchFamily="18" charset="0"/>
              </a:rPr>
              <a:t>Móvil</a:t>
            </a:r>
            <a:endParaRPr lang="pt-BR" i="1" dirty="0">
              <a:latin typeface="Georgia" pitchFamily="18" charset="0"/>
            </a:endParaRPr>
          </a:p>
        </p:txBody>
      </p:sp>
      <p:sp>
        <p:nvSpPr>
          <p:cNvPr id="15" name="Espaço Reservado para Conteúdo 1"/>
          <p:cNvSpPr txBox="1">
            <a:spLocks/>
          </p:cNvSpPr>
          <p:nvPr/>
        </p:nvSpPr>
        <p:spPr bwMode="auto">
          <a:xfrm>
            <a:off x="457200" y="1556792"/>
            <a:ext cx="853200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Tx/>
              <a:buBlip>
                <a:blip r:embed="rId3"/>
              </a:buBlip>
              <a:defRPr sz="1600" b="0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1pPr>
            <a:lvl2pPr marL="627063" indent="-271463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Tx/>
              <a:buBlip>
                <a:blip r:embed="rId3"/>
              </a:buBlip>
              <a:defRPr sz="1400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smtClean="0"/>
              <a:t>16,7% de </a:t>
            </a:r>
            <a:r>
              <a:rPr lang="pt-BR" dirty="0" err="1" smtClean="0"/>
              <a:t>las</a:t>
            </a:r>
            <a:r>
              <a:rPr lang="pt-BR" dirty="0" smtClean="0"/>
              <a:t> </a:t>
            </a:r>
            <a:r>
              <a:rPr lang="pt-BR" cap="small" dirty="0" smtClean="0"/>
              <a:t>Oficinas</a:t>
            </a:r>
            <a:r>
              <a:rPr lang="pt-BR" dirty="0" smtClean="0"/>
              <a:t> </a:t>
            </a:r>
            <a:r>
              <a:rPr lang="pt-BR" dirty="0" err="1"/>
              <a:t>encuestadas</a:t>
            </a:r>
            <a:r>
              <a:rPr lang="pt-BR" dirty="0"/>
              <a:t> </a:t>
            </a:r>
            <a:r>
              <a:rPr lang="pt-BR" dirty="0" err="1"/>
              <a:t>otorga</a:t>
            </a:r>
            <a:r>
              <a:rPr lang="pt-BR" dirty="0"/>
              <a:t> este beneficio</a:t>
            </a:r>
            <a:r>
              <a:rPr lang="pt-BR" dirty="0" smtClean="0"/>
              <a:t>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/>
              <a:t>Los niveles de </a:t>
            </a:r>
            <a:r>
              <a:rPr lang="pt-BR" dirty="0" err="1"/>
              <a:t>concesión</a:t>
            </a:r>
            <a:r>
              <a:rPr lang="pt-BR" dirty="0"/>
              <a:t> más </a:t>
            </a:r>
            <a:r>
              <a:rPr lang="pt-BR" dirty="0" err="1"/>
              <a:t>frecuentes</a:t>
            </a:r>
            <a:r>
              <a:rPr lang="pt-BR" dirty="0"/>
              <a:t> </a:t>
            </a:r>
            <a:r>
              <a:rPr lang="pt-BR" dirty="0" err="1"/>
              <a:t>son</a:t>
            </a:r>
            <a:r>
              <a:rPr lang="pt-BR" dirty="0"/>
              <a:t>: </a:t>
            </a:r>
            <a:r>
              <a:rPr lang="pt-BR" dirty="0" err="1"/>
              <a:t>socio</a:t>
            </a:r>
            <a:r>
              <a:rPr lang="pt-BR" dirty="0"/>
              <a:t> Sr., </a:t>
            </a:r>
            <a:r>
              <a:rPr lang="pt-BR" dirty="0" err="1"/>
              <a:t>socio</a:t>
            </a:r>
            <a:r>
              <a:rPr lang="pt-BR" dirty="0"/>
              <a:t> Pl. y </a:t>
            </a:r>
            <a:r>
              <a:rPr lang="pt-BR" dirty="0" err="1"/>
              <a:t>socio</a:t>
            </a:r>
            <a:r>
              <a:rPr lang="pt-BR" dirty="0"/>
              <a:t> Jr; todos </a:t>
            </a:r>
            <a:r>
              <a:rPr lang="pt-BR" dirty="0" err="1"/>
              <a:t>con</a:t>
            </a:r>
            <a:r>
              <a:rPr lang="pt-BR" dirty="0"/>
              <a:t> 100; 0% para</a:t>
            </a:r>
            <a:r>
              <a:rPr lang="pt-BR" dirty="0" smtClean="0"/>
              <a:t> </a:t>
            </a:r>
            <a:r>
              <a:rPr lang="pt-BR" cap="small" dirty="0" smtClean="0"/>
              <a:t>Consultivo</a:t>
            </a:r>
            <a:r>
              <a:rPr lang="pt-BR" dirty="0" smtClean="0"/>
              <a:t> </a:t>
            </a:r>
            <a:r>
              <a:rPr lang="pt-BR" dirty="0"/>
              <a:t>y</a:t>
            </a:r>
            <a:r>
              <a:rPr lang="pt-BR" dirty="0" smtClean="0"/>
              <a:t> </a:t>
            </a:r>
            <a:r>
              <a:rPr lang="pt-BR" cap="small" dirty="0" smtClean="0"/>
              <a:t>Escala de </a:t>
            </a:r>
            <a:r>
              <a:rPr lang="pt-BR" cap="small" dirty="0" err="1" smtClean="0"/>
              <a:t>Volumen</a:t>
            </a:r>
            <a:r>
              <a:rPr lang="pt-BR" dirty="0" smtClean="0"/>
              <a:t>. </a:t>
            </a:r>
            <a:r>
              <a:rPr lang="pt-BR" dirty="0"/>
              <a:t>Para </a:t>
            </a:r>
            <a:r>
              <a:rPr lang="pt-BR" dirty="0" err="1"/>
              <a:t>los</a:t>
            </a:r>
            <a:r>
              <a:rPr lang="pt-BR" dirty="0" smtClean="0"/>
              <a:t> </a:t>
            </a:r>
            <a:r>
              <a:rPr lang="pt-BR" cap="small" dirty="0" smtClean="0"/>
              <a:t>No Jurídicos</a:t>
            </a:r>
            <a:r>
              <a:rPr lang="pt-BR" dirty="0" smtClean="0"/>
              <a:t>,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concesión</a:t>
            </a:r>
            <a:r>
              <a:rPr lang="pt-BR" dirty="0"/>
              <a:t> </a:t>
            </a:r>
            <a:r>
              <a:rPr lang="pt-BR" dirty="0" err="1"/>
              <a:t>ocurre</a:t>
            </a:r>
            <a:r>
              <a:rPr lang="pt-BR" dirty="0"/>
              <a:t> solo a </a:t>
            </a:r>
            <a:r>
              <a:rPr lang="pt-BR" dirty="0" err="1"/>
              <a:t>nivel</a:t>
            </a:r>
            <a:r>
              <a:rPr lang="pt-BR" dirty="0"/>
              <a:t> de </a:t>
            </a:r>
            <a:r>
              <a:rPr lang="pt-BR" dirty="0" err="1"/>
              <a:t>directorio</a:t>
            </a:r>
            <a:r>
              <a:rPr lang="pt-BR" dirty="0"/>
              <a:t> (100</a:t>
            </a:r>
            <a:r>
              <a:rPr lang="pt-BR" dirty="0" smtClean="0"/>
              <a:t>%).</a:t>
            </a:r>
          </a:p>
        </p:txBody>
      </p:sp>
      <p:sp>
        <p:nvSpPr>
          <p:cNvPr id="16" name="Espaço Reservado para Conteúdo 1"/>
          <p:cNvSpPr txBox="1">
            <a:spLocks/>
          </p:cNvSpPr>
          <p:nvPr/>
        </p:nvSpPr>
        <p:spPr bwMode="auto">
          <a:xfrm>
            <a:off x="504496" y="3976465"/>
            <a:ext cx="8532000" cy="74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Tx/>
              <a:buBlip>
                <a:blip r:embed="rId3"/>
              </a:buBlip>
              <a:defRPr sz="1600" b="0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1pPr>
            <a:lvl2pPr marL="627063" indent="-271463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Tx/>
              <a:buBlip>
                <a:blip r:embed="rId3"/>
              </a:buBlip>
              <a:defRPr sz="1400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err="1"/>
              <a:t>Su</a:t>
            </a:r>
            <a:r>
              <a:rPr lang="pt-BR" dirty="0"/>
              <a:t> </a:t>
            </a:r>
            <a:r>
              <a:rPr lang="pt-BR" dirty="0" err="1"/>
              <a:t>concesión</a:t>
            </a:r>
            <a:r>
              <a:rPr lang="pt-BR" dirty="0"/>
              <a:t> se da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33,3% de </a:t>
            </a:r>
            <a:r>
              <a:rPr lang="pt-BR" dirty="0" err="1"/>
              <a:t>los</a:t>
            </a:r>
            <a:r>
              <a:rPr lang="pt-BR" dirty="0"/>
              <a:t> casos, y no </a:t>
            </a:r>
            <a:r>
              <a:rPr lang="pt-BR" dirty="0" err="1"/>
              <a:t>hay</a:t>
            </a:r>
            <a:r>
              <a:rPr lang="pt-BR" dirty="0"/>
              <a:t> </a:t>
            </a:r>
            <a:r>
              <a:rPr lang="pt-BR" dirty="0" err="1"/>
              <a:t>coparticipación</a:t>
            </a:r>
            <a:r>
              <a:rPr lang="pt-BR" dirty="0"/>
              <a:t> </a:t>
            </a:r>
            <a:r>
              <a:rPr lang="pt-BR" dirty="0" err="1"/>
              <a:t>del</a:t>
            </a:r>
            <a:r>
              <a:rPr lang="pt-BR" dirty="0"/>
              <a:t> </a:t>
            </a:r>
            <a:r>
              <a:rPr lang="pt-BR" dirty="0" err="1"/>
              <a:t>empleado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los</a:t>
            </a:r>
            <a:r>
              <a:rPr lang="pt-BR" dirty="0"/>
              <a:t> </a:t>
            </a:r>
            <a:r>
              <a:rPr lang="pt-BR" dirty="0" err="1"/>
              <a:t>costos</a:t>
            </a:r>
            <a:r>
              <a:rPr lang="pt-BR" dirty="0"/>
              <a:t> de este beneficio (100,0%)</a:t>
            </a:r>
            <a:r>
              <a:rPr lang="pt-BR" dirty="0" smtClean="0"/>
              <a:t>;</a:t>
            </a:r>
          </a:p>
          <a:p>
            <a:pPr marL="0" indent="0" algn="just">
              <a:buFontTx/>
              <a:buNone/>
            </a:pPr>
            <a:endParaRPr lang="pt-BR" dirty="0"/>
          </a:p>
        </p:txBody>
      </p:sp>
      <p:sp>
        <p:nvSpPr>
          <p:cNvPr id="17" name="Espaço Reservado para Texto 2"/>
          <p:cNvSpPr txBox="1">
            <a:spLocks/>
          </p:cNvSpPr>
          <p:nvPr/>
        </p:nvSpPr>
        <p:spPr bwMode="auto">
          <a:xfrm>
            <a:off x="475892" y="3467359"/>
            <a:ext cx="8031836" cy="39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b="1" kern="1200">
                <a:solidFill>
                  <a:srgbClr val="223A5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i="1" dirty="0" err="1">
                <a:latin typeface="Georgia" pitchFamily="18" charset="0"/>
              </a:rPr>
              <a:t>Estacionamiento</a:t>
            </a:r>
            <a:endParaRPr lang="pt-BR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70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allAtOnce"/>
      <p:bldP spid="17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0" y="3044552"/>
            <a:ext cx="9144000" cy="816496"/>
          </a:xfrm>
        </p:spPr>
        <p:txBody>
          <a:bodyPr>
            <a:noAutofit/>
          </a:bodyPr>
          <a:lstStyle/>
          <a:p>
            <a:pPr algn="ctr"/>
            <a:r>
              <a:rPr lang="pt-BR" sz="2800" cap="small" dirty="0">
                <a:solidFill>
                  <a:srgbClr val="223A58"/>
                </a:solidFill>
              </a:rPr>
              <a:t>Programa de </a:t>
            </a:r>
            <a:r>
              <a:rPr lang="pt-BR" sz="2800" cap="small" dirty="0" err="1" smtClean="0">
                <a:solidFill>
                  <a:srgbClr val="223A58"/>
                </a:solidFill>
              </a:rPr>
              <a:t>Prácticas</a:t>
            </a:r>
            <a:endParaRPr lang="pt-BR" sz="2800" cap="small" dirty="0">
              <a:solidFill>
                <a:srgbClr val="223A5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890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5301208"/>
            <a:ext cx="9144000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Título 2"/>
          <p:cNvSpPr>
            <a:spLocks noGrp="1"/>
          </p:cNvSpPr>
          <p:nvPr>
            <p:ph type="title"/>
          </p:nvPr>
        </p:nvSpPr>
        <p:spPr>
          <a:xfrm>
            <a:off x="107504" y="202966"/>
            <a:ext cx="8031836" cy="428628"/>
          </a:xfrm>
        </p:spPr>
        <p:txBody>
          <a:bodyPr>
            <a:noAutofit/>
          </a:bodyPr>
          <a:lstStyle/>
          <a:p>
            <a:r>
              <a:rPr lang="pt-BR" cap="small" dirty="0">
                <a:latin typeface="Arial Rounded MT Bold" pitchFamily="34" charset="0"/>
              </a:rPr>
              <a:t>Programa de </a:t>
            </a:r>
            <a:r>
              <a:rPr lang="pt-BR" cap="small" dirty="0" err="1" smtClean="0">
                <a:latin typeface="Arial Rounded MT Bold" pitchFamily="34" charset="0"/>
              </a:rPr>
              <a:t>Prácticas</a:t>
            </a:r>
            <a:endParaRPr lang="pt-BR" cap="small" dirty="0">
              <a:latin typeface="Arial Rounded MT Bold" pitchFamily="34" charset="0"/>
            </a:endParaRPr>
          </a:p>
        </p:txBody>
      </p:sp>
      <p:sp>
        <p:nvSpPr>
          <p:cNvPr id="6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457200" y="1412777"/>
            <a:ext cx="8532000" cy="1224136"/>
          </a:xfrm>
        </p:spPr>
        <p:txBody>
          <a:bodyPr/>
          <a:lstStyle/>
          <a:p>
            <a:pPr algn="just"/>
            <a:r>
              <a:rPr lang="pt-BR" dirty="0"/>
              <a:t>75% de </a:t>
            </a:r>
            <a:r>
              <a:rPr lang="pt-BR" dirty="0" err="1"/>
              <a:t>las</a:t>
            </a:r>
            <a:r>
              <a:rPr lang="pt-BR" dirty="0"/>
              <a:t> oficinas participantes </a:t>
            </a:r>
            <a:r>
              <a:rPr lang="pt-BR" dirty="0" err="1"/>
              <a:t>adoptan</a:t>
            </a:r>
            <a:r>
              <a:rPr lang="pt-BR" dirty="0"/>
              <a:t> </a:t>
            </a:r>
            <a:r>
              <a:rPr lang="pt-BR" dirty="0" err="1"/>
              <a:t>un</a:t>
            </a:r>
            <a:r>
              <a:rPr lang="pt-BR" dirty="0"/>
              <a:t> Programa de </a:t>
            </a:r>
            <a:r>
              <a:rPr lang="pt-BR" dirty="0" err="1"/>
              <a:t>Pasantías</a:t>
            </a:r>
            <a:r>
              <a:rPr lang="pt-BR" dirty="0" smtClean="0"/>
              <a:t>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100,0% </a:t>
            </a:r>
            <a:r>
              <a:rPr lang="pt-BR" dirty="0" err="1"/>
              <a:t>acepta</a:t>
            </a:r>
            <a:r>
              <a:rPr lang="pt-BR" dirty="0"/>
              <a:t> </a:t>
            </a:r>
            <a:r>
              <a:rPr lang="pt-BR" dirty="0" err="1"/>
              <a:t>pasantes</a:t>
            </a:r>
            <a:r>
              <a:rPr lang="pt-BR" dirty="0"/>
              <a:t> </a:t>
            </a:r>
            <a:r>
              <a:rPr lang="pt-BR" dirty="0" err="1"/>
              <a:t>con</a:t>
            </a:r>
            <a:r>
              <a:rPr lang="pt-BR" dirty="0"/>
              <a:t> una carga de </a:t>
            </a:r>
            <a:r>
              <a:rPr lang="pt-BR" dirty="0" err="1"/>
              <a:t>trabajo</a:t>
            </a:r>
            <a:r>
              <a:rPr lang="pt-BR" dirty="0"/>
              <a:t> de 30 horas </a:t>
            </a:r>
            <a:r>
              <a:rPr lang="pt-BR" dirty="0" err="1"/>
              <a:t>semanales</a:t>
            </a:r>
            <a:r>
              <a:rPr lang="pt-BR" dirty="0" smtClean="0"/>
              <a:t>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20,0% </a:t>
            </a:r>
            <a:r>
              <a:rPr lang="pt-BR" dirty="0" err="1"/>
              <a:t>afirman</a:t>
            </a:r>
            <a:r>
              <a:rPr lang="pt-BR" dirty="0"/>
              <a:t> contratar </a:t>
            </a:r>
            <a:r>
              <a:rPr lang="pt-BR" dirty="0" err="1"/>
              <a:t>pasantes</a:t>
            </a:r>
            <a:r>
              <a:rPr lang="pt-BR" dirty="0"/>
              <a:t> para todas </a:t>
            </a:r>
            <a:r>
              <a:rPr lang="pt-BR" dirty="0" err="1"/>
              <a:t>las</a:t>
            </a:r>
            <a:r>
              <a:rPr lang="pt-BR" dirty="0"/>
              <a:t> áreas de </a:t>
            </a:r>
            <a:r>
              <a:rPr lang="pt-BR" dirty="0" err="1"/>
              <a:t>la</a:t>
            </a:r>
            <a:r>
              <a:rPr lang="pt-BR" dirty="0" smtClean="0"/>
              <a:t> </a:t>
            </a:r>
            <a:r>
              <a:rPr lang="pt-BR" cap="small" dirty="0" smtClean="0"/>
              <a:t>Oficina.</a:t>
            </a:r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2718131"/>
              </p:ext>
            </p:extLst>
          </p:nvPr>
        </p:nvGraphicFramePr>
        <p:xfrm>
          <a:off x="683568" y="2996952"/>
          <a:ext cx="7599892" cy="346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tângulo 2"/>
          <p:cNvSpPr/>
          <p:nvPr/>
        </p:nvSpPr>
        <p:spPr>
          <a:xfrm rot="18729074">
            <a:off x="694944" y="5146546"/>
            <a:ext cx="4940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Civil</a:t>
            </a:r>
          </a:p>
        </p:txBody>
      </p:sp>
      <p:sp>
        <p:nvSpPr>
          <p:cNvPr id="4" name="Retângulo 3"/>
          <p:cNvSpPr/>
          <p:nvPr/>
        </p:nvSpPr>
        <p:spPr>
          <a:xfrm rot="18729074">
            <a:off x="942512" y="5246320"/>
            <a:ext cx="9460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Consumidor</a:t>
            </a:r>
          </a:p>
        </p:txBody>
      </p:sp>
      <p:sp>
        <p:nvSpPr>
          <p:cNvPr id="5" name="Retângulo 4"/>
          <p:cNvSpPr/>
          <p:nvPr/>
        </p:nvSpPr>
        <p:spPr>
          <a:xfrm rot="18729074">
            <a:off x="1589793" y="5266417"/>
            <a:ext cx="8060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Tributário</a:t>
            </a:r>
          </a:p>
        </p:txBody>
      </p:sp>
      <p:sp>
        <p:nvSpPr>
          <p:cNvPr id="7" name="Retângulo 6"/>
          <p:cNvSpPr/>
          <p:nvPr/>
        </p:nvSpPr>
        <p:spPr>
          <a:xfrm rot="18729074">
            <a:off x="1415950" y="5547420"/>
            <a:ext cx="17583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Fusiones y </a:t>
            </a:r>
            <a:r>
              <a:rPr lang="pt-BR" sz="1200" dirty="0" err="1"/>
              <a:t>Adquisiciones</a:t>
            </a:r>
            <a:endParaRPr lang="pt-BR" sz="1200" dirty="0"/>
          </a:p>
        </p:txBody>
      </p:sp>
      <p:sp>
        <p:nvSpPr>
          <p:cNvPr id="8" name="Retângulo 7"/>
          <p:cNvSpPr/>
          <p:nvPr/>
        </p:nvSpPr>
        <p:spPr>
          <a:xfrm rot="18729074">
            <a:off x="2943127" y="5182800"/>
            <a:ext cx="5533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Labor</a:t>
            </a:r>
          </a:p>
        </p:txBody>
      </p:sp>
      <p:sp>
        <p:nvSpPr>
          <p:cNvPr id="10" name="Retângulo 9"/>
          <p:cNvSpPr/>
          <p:nvPr/>
        </p:nvSpPr>
        <p:spPr>
          <a:xfrm rot="18729074">
            <a:off x="3509123" y="5158718"/>
            <a:ext cx="5261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err="1"/>
              <a:t>Otros</a:t>
            </a:r>
            <a:endParaRPr lang="pt-BR" sz="1200" dirty="0"/>
          </a:p>
        </p:txBody>
      </p:sp>
      <p:sp>
        <p:nvSpPr>
          <p:cNvPr id="11" name="Retângulo 10"/>
          <p:cNvSpPr/>
          <p:nvPr/>
        </p:nvSpPr>
        <p:spPr>
          <a:xfrm rot="18729074">
            <a:off x="4062569" y="5149132"/>
            <a:ext cx="5506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Todas</a:t>
            </a:r>
          </a:p>
        </p:txBody>
      </p:sp>
      <p:sp>
        <p:nvSpPr>
          <p:cNvPr id="12" name="Retângulo 11"/>
          <p:cNvSpPr/>
          <p:nvPr/>
        </p:nvSpPr>
        <p:spPr>
          <a:xfrm rot="18729074">
            <a:off x="4301222" y="5322487"/>
            <a:ext cx="9573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Competitivo</a:t>
            </a:r>
          </a:p>
        </p:txBody>
      </p:sp>
      <p:sp>
        <p:nvSpPr>
          <p:cNvPr id="14" name="Retângulo 13"/>
          <p:cNvSpPr/>
          <p:nvPr/>
        </p:nvSpPr>
        <p:spPr>
          <a:xfrm rot="18729074">
            <a:off x="4710862" y="5384469"/>
            <a:ext cx="10935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err="1"/>
              <a:t>Infraestructura</a:t>
            </a:r>
            <a:endParaRPr lang="pt-BR" sz="1200" dirty="0"/>
          </a:p>
        </p:txBody>
      </p:sp>
      <p:sp>
        <p:nvSpPr>
          <p:cNvPr id="15" name="Retângulo 14"/>
          <p:cNvSpPr/>
          <p:nvPr/>
        </p:nvSpPr>
        <p:spPr>
          <a:xfrm rot="18729074">
            <a:off x="4916380" y="5558985"/>
            <a:ext cx="15953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Contratos </a:t>
            </a:r>
            <a:r>
              <a:rPr lang="pt-BR" sz="1200" dirty="0" err="1"/>
              <a:t>Comerciales</a:t>
            </a:r>
            <a:endParaRPr lang="pt-BR" sz="1200" dirty="0"/>
          </a:p>
        </p:txBody>
      </p:sp>
      <p:sp>
        <p:nvSpPr>
          <p:cNvPr id="16" name="Retângulo 15"/>
          <p:cNvSpPr/>
          <p:nvPr/>
        </p:nvSpPr>
        <p:spPr>
          <a:xfrm rot="18729074">
            <a:off x="6122775" y="5267085"/>
            <a:ext cx="8274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Regulador</a:t>
            </a:r>
          </a:p>
        </p:txBody>
      </p:sp>
      <p:sp>
        <p:nvSpPr>
          <p:cNvPr id="17" name="Retângulo 16"/>
          <p:cNvSpPr/>
          <p:nvPr/>
        </p:nvSpPr>
        <p:spPr>
          <a:xfrm rot="18729074">
            <a:off x="6468058" y="5326723"/>
            <a:ext cx="10550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err="1"/>
              <a:t>Bienes</a:t>
            </a:r>
            <a:r>
              <a:rPr lang="pt-BR" sz="1200" dirty="0"/>
              <a:t> </a:t>
            </a:r>
            <a:r>
              <a:rPr lang="pt-BR" sz="1200" dirty="0" err="1"/>
              <a:t>Raíces</a:t>
            </a:r>
            <a:endParaRPr lang="pt-BR" sz="1200" dirty="0"/>
          </a:p>
        </p:txBody>
      </p:sp>
      <p:sp>
        <p:nvSpPr>
          <p:cNvPr id="18" name="Retângulo 17"/>
          <p:cNvSpPr/>
          <p:nvPr/>
        </p:nvSpPr>
        <p:spPr>
          <a:xfrm rot="18729074">
            <a:off x="6659862" y="5538168"/>
            <a:ext cx="1502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err="1"/>
              <a:t>Propiedad</a:t>
            </a:r>
            <a:r>
              <a:rPr lang="pt-BR" sz="1200" dirty="0"/>
              <a:t> Intelectual</a:t>
            </a:r>
          </a:p>
        </p:txBody>
      </p:sp>
    </p:spTree>
    <p:extLst>
      <p:ext uri="{BB962C8B-B14F-4D97-AF65-F5344CB8AC3E}">
        <p14:creationId xmlns:p14="http://schemas.microsoft.com/office/powerpoint/2010/main" val="287966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2"/>
          <p:cNvSpPr>
            <a:spLocks noGrp="1"/>
          </p:cNvSpPr>
          <p:nvPr>
            <p:ph type="title"/>
          </p:nvPr>
        </p:nvSpPr>
        <p:spPr>
          <a:xfrm>
            <a:off x="107504" y="202966"/>
            <a:ext cx="8031836" cy="428628"/>
          </a:xfrm>
        </p:spPr>
        <p:txBody>
          <a:bodyPr>
            <a:noAutofit/>
          </a:bodyPr>
          <a:lstStyle/>
          <a:p>
            <a:r>
              <a:rPr lang="pt-BR" cap="small" dirty="0">
                <a:latin typeface="Arial Rounded MT Bold" pitchFamily="34" charset="0"/>
              </a:rPr>
              <a:t>Programa de </a:t>
            </a:r>
            <a:r>
              <a:rPr lang="pt-BR" cap="small" dirty="0" err="1">
                <a:latin typeface="Arial Rounded MT Bold" pitchFamily="34" charset="0"/>
              </a:rPr>
              <a:t>Prácticas</a:t>
            </a:r>
            <a:endParaRPr lang="pt-BR" cap="small" dirty="0">
              <a:latin typeface="Arial Rounded MT Bold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457200" y="1411200"/>
            <a:ext cx="7972452" cy="820687"/>
          </a:xfrm>
        </p:spPr>
        <p:txBody>
          <a:bodyPr/>
          <a:lstStyle/>
          <a:p>
            <a:pPr algn="just"/>
            <a:r>
              <a:rPr lang="pt-BR" dirty="0"/>
              <a:t>Los </a:t>
            </a:r>
            <a:r>
              <a:rPr lang="pt-BR" dirty="0" err="1"/>
              <a:t>criterios</a:t>
            </a:r>
            <a:r>
              <a:rPr lang="pt-BR" dirty="0"/>
              <a:t> de </a:t>
            </a:r>
            <a:r>
              <a:rPr lang="pt-BR" dirty="0" err="1"/>
              <a:t>contratación</a:t>
            </a:r>
            <a:r>
              <a:rPr lang="pt-BR" dirty="0"/>
              <a:t> que se </a:t>
            </a:r>
            <a:r>
              <a:rPr lang="pt-BR" dirty="0" err="1"/>
              <a:t>destacaron</a:t>
            </a:r>
            <a:r>
              <a:rPr lang="pt-BR" dirty="0"/>
              <a:t> </a:t>
            </a:r>
            <a:r>
              <a:rPr lang="pt-BR" dirty="0" err="1"/>
              <a:t>fueron</a:t>
            </a:r>
            <a:r>
              <a:rPr lang="pt-BR" dirty="0"/>
              <a:t> universidades de </a:t>
            </a:r>
            <a:r>
              <a:rPr lang="pt-BR" dirty="0" err="1"/>
              <a:t>origen</a:t>
            </a:r>
            <a:r>
              <a:rPr lang="pt-BR" dirty="0"/>
              <a:t>, </a:t>
            </a:r>
            <a:r>
              <a:rPr lang="pt-BR" dirty="0" err="1"/>
              <a:t>A</a:t>
            </a:r>
            <a:r>
              <a:rPr lang="pt-BR" dirty="0" err="1" smtClean="0"/>
              <a:t>ño</a:t>
            </a:r>
            <a:r>
              <a:rPr lang="pt-BR" dirty="0" smtClean="0"/>
              <a:t> </a:t>
            </a:r>
            <a:r>
              <a:rPr lang="pt-BR" dirty="0"/>
              <a:t>de </a:t>
            </a:r>
            <a:r>
              <a:rPr lang="pt-BR" dirty="0" err="1"/>
              <a:t>F</a:t>
            </a:r>
            <a:r>
              <a:rPr lang="pt-BR" dirty="0" err="1" smtClean="0"/>
              <a:t>ormación</a:t>
            </a:r>
            <a:r>
              <a:rPr lang="pt-BR" dirty="0" smtClean="0"/>
              <a:t> </a:t>
            </a:r>
            <a:r>
              <a:rPr lang="pt-BR" dirty="0"/>
              <a:t>y </a:t>
            </a:r>
            <a:r>
              <a:rPr lang="pt-BR" dirty="0" err="1"/>
              <a:t>D</a:t>
            </a:r>
            <a:r>
              <a:rPr lang="pt-BR" dirty="0" err="1" smtClean="0"/>
              <a:t>esempeño</a:t>
            </a:r>
            <a:r>
              <a:rPr lang="pt-BR" dirty="0" smtClean="0"/>
              <a:t> </a:t>
            </a:r>
            <a:r>
              <a:rPr lang="pt-BR" dirty="0"/>
              <a:t>A</a:t>
            </a:r>
            <a:r>
              <a:rPr lang="pt-BR" dirty="0" smtClean="0"/>
              <a:t>cadémico</a:t>
            </a:r>
            <a:r>
              <a:rPr lang="pt-BR" dirty="0"/>
              <a:t>. </a:t>
            </a:r>
            <a:r>
              <a:rPr lang="pt-BR" dirty="0" err="1"/>
              <a:t>Además</a:t>
            </a:r>
            <a:r>
              <a:rPr lang="pt-BR" dirty="0"/>
              <a:t> de </a:t>
            </a:r>
            <a:r>
              <a:rPr lang="pt-BR" dirty="0" err="1"/>
              <a:t>O</a:t>
            </a:r>
            <a:r>
              <a:rPr lang="pt-BR" dirty="0" err="1" smtClean="0"/>
              <a:t>tros</a:t>
            </a:r>
            <a:r>
              <a:rPr lang="pt-BR" dirty="0"/>
              <a:t>: </a:t>
            </a:r>
            <a:r>
              <a:rPr lang="pt-BR" dirty="0" err="1"/>
              <a:t>rendimiento</a:t>
            </a:r>
            <a:r>
              <a:rPr lang="pt-BR" dirty="0"/>
              <a:t> técnico y postura</a:t>
            </a:r>
            <a:r>
              <a:rPr lang="pt-BR" dirty="0" smtClean="0"/>
              <a:t>. </a:t>
            </a:r>
            <a:endParaRPr lang="pt-BR" dirty="0"/>
          </a:p>
          <a:p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1552417"/>
              </p:ext>
            </p:extLst>
          </p:nvPr>
        </p:nvGraphicFramePr>
        <p:xfrm>
          <a:off x="1835696" y="2636912"/>
          <a:ext cx="5535083" cy="309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tângulo 2"/>
          <p:cNvSpPr/>
          <p:nvPr/>
        </p:nvSpPr>
        <p:spPr>
          <a:xfrm>
            <a:off x="3190200" y="3257982"/>
            <a:ext cx="5838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err="1"/>
              <a:t>Otros</a:t>
            </a:r>
            <a:endParaRPr lang="pt-BR" sz="1400" dirty="0"/>
          </a:p>
        </p:txBody>
      </p:sp>
      <p:sp>
        <p:nvSpPr>
          <p:cNvPr id="4" name="Retângulo 3"/>
          <p:cNvSpPr/>
          <p:nvPr/>
        </p:nvSpPr>
        <p:spPr>
          <a:xfrm>
            <a:off x="1885612" y="3888344"/>
            <a:ext cx="18884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err="1"/>
              <a:t>Desempeño</a:t>
            </a:r>
            <a:r>
              <a:rPr lang="pt-BR" sz="1400" dirty="0"/>
              <a:t> Académico</a:t>
            </a:r>
          </a:p>
        </p:txBody>
      </p:sp>
      <p:sp>
        <p:nvSpPr>
          <p:cNvPr id="5" name="Retângulo 4"/>
          <p:cNvSpPr/>
          <p:nvPr/>
        </p:nvSpPr>
        <p:spPr>
          <a:xfrm>
            <a:off x="2260243" y="4481824"/>
            <a:ext cx="15311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err="1"/>
              <a:t>Año</a:t>
            </a:r>
            <a:r>
              <a:rPr lang="pt-BR" sz="1400" dirty="0"/>
              <a:t> de </a:t>
            </a:r>
            <a:r>
              <a:rPr lang="pt-BR" sz="1400" dirty="0" err="1"/>
              <a:t>Formación</a:t>
            </a:r>
            <a:endParaRPr lang="pt-BR" sz="1400" dirty="0"/>
          </a:p>
        </p:txBody>
      </p:sp>
      <p:sp>
        <p:nvSpPr>
          <p:cNvPr id="6" name="Retângulo 5"/>
          <p:cNvSpPr/>
          <p:nvPr/>
        </p:nvSpPr>
        <p:spPr>
          <a:xfrm>
            <a:off x="1929155" y="5102600"/>
            <a:ext cx="18213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err="1"/>
              <a:t>Universidad</a:t>
            </a:r>
            <a:r>
              <a:rPr lang="pt-BR" sz="1400" dirty="0"/>
              <a:t> de </a:t>
            </a:r>
            <a:r>
              <a:rPr lang="pt-BR" sz="1400" dirty="0" err="1"/>
              <a:t>Origen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30349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395536" y="1988840"/>
            <a:ext cx="8075240" cy="3024336"/>
          </a:xfrm>
        </p:spPr>
        <p:txBody>
          <a:bodyPr/>
          <a:lstStyle/>
          <a:p>
            <a:pPr algn="just"/>
            <a:r>
              <a:rPr lang="pt-BR" dirty="0"/>
              <a:t>La </a:t>
            </a:r>
            <a:r>
              <a:rPr lang="pt-BR" dirty="0" err="1"/>
              <a:t>metodología</a:t>
            </a:r>
            <a:r>
              <a:rPr lang="pt-BR" dirty="0"/>
              <a:t> consiste </a:t>
            </a:r>
            <a:r>
              <a:rPr lang="pt-BR" dirty="0" err="1"/>
              <a:t>en</a:t>
            </a:r>
            <a:r>
              <a:rPr lang="pt-BR" dirty="0"/>
              <a:t> comparar </a:t>
            </a:r>
            <a:r>
              <a:rPr lang="pt-BR" dirty="0" err="1"/>
              <a:t>las</a:t>
            </a:r>
            <a:r>
              <a:rPr lang="pt-BR" dirty="0"/>
              <a:t> </a:t>
            </a:r>
            <a:r>
              <a:rPr lang="pt-BR" dirty="0" err="1"/>
              <a:t>prácticas</a:t>
            </a:r>
            <a:r>
              <a:rPr lang="pt-BR" dirty="0"/>
              <a:t> de </a:t>
            </a:r>
            <a:r>
              <a:rPr lang="pt-BR" dirty="0" err="1"/>
              <a:t>remuneración</a:t>
            </a:r>
            <a:r>
              <a:rPr lang="pt-BR" dirty="0"/>
              <a:t> de todos </a:t>
            </a:r>
            <a:r>
              <a:rPr lang="pt-BR" dirty="0" err="1"/>
              <a:t>los</a:t>
            </a:r>
            <a:r>
              <a:rPr lang="pt-BR" dirty="0"/>
              <a:t> cargos de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en-US" cap="small" dirty="0" err="1" smtClean="0"/>
              <a:t>Oficina</a:t>
            </a:r>
            <a:r>
              <a:rPr lang="en-US" dirty="0" smtClean="0"/>
              <a:t>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otras</a:t>
            </a:r>
            <a:r>
              <a:rPr lang="pt-BR" dirty="0"/>
              <a:t> de igual </a:t>
            </a:r>
            <a:r>
              <a:rPr lang="pt-BR" dirty="0" err="1"/>
              <a:t>importancia</a:t>
            </a:r>
            <a:r>
              <a:rPr lang="pt-BR" dirty="0"/>
              <a:t>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otras</a:t>
            </a:r>
            <a:r>
              <a:rPr lang="en-US" dirty="0" smtClean="0"/>
              <a:t> </a:t>
            </a:r>
            <a:r>
              <a:rPr lang="en-US" cap="small" dirty="0" err="1" smtClean="0"/>
              <a:t>Oficinas</a:t>
            </a:r>
            <a:r>
              <a:rPr lang="en-US" dirty="0" smtClean="0"/>
              <a:t>;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pt-BR" dirty="0" err="1"/>
              <a:t>En</a:t>
            </a:r>
            <a:r>
              <a:rPr lang="pt-BR" dirty="0"/>
              <a:t> esta </a:t>
            </a:r>
            <a:r>
              <a:rPr lang="pt-BR" dirty="0" err="1"/>
              <a:t>metodología</a:t>
            </a:r>
            <a:r>
              <a:rPr lang="pt-BR" dirty="0"/>
              <a:t>, </a:t>
            </a:r>
            <a:r>
              <a:rPr lang="pt-BR" dirty="0" err="1"/>
              <a:t>el</a:t>
            </a:r>
            <a:r>
              <a:rPr lang="en-US" dirty="0" smtClean="0"/>
              <a:t> </a:t>
            </a:r>
            <a:r>
              <a:rPr lang="en-US" cap="small" dirty="0" err="1" smtClean="0"/>
              <a:t>título</a:t>
            </a:r>
            <a:r>
              <a:rPr lang="en-US" dirty="0" smtClean="0"/>
              <a:t> del cargo </a:t>
            </a:r>
            <a:r>
              <a:rPr lang="en-US" cap="small" dirty="0" smtClean="0"/>
              <a:t>no </a:t>
            </a:r>
            <a:r>
              <a:rPr lang="en-US" cap="small" dirty="0" err="1" smtClean="0"/>
              <a:t>tiene</a:t>
            </a:r>
            <a:r>
              <a:rPr lang="en-US" cap="small" dirty="0" smtClean="0"/>
              <a:t> </a:t>
            </a:r>
            <a:r>
              <a:rPr lang="en-US" cap="small" dirty="0" err="1" smtClean="0"/>
              <a:t>importancia</a:t>
            </a:r>
            <a:r>
              <a:rPr lang="en-US" dirty="0" smtClean="0"/>
              <a:t>, </a:t>
            </a:r>
            <a:r>
              <a:rPr lang="pt-BR" dirty="0"/>
              <a:t>es </a:t>
            </a:r>
            <a:r>
              <a:rPr lang="pt-BR" dirty="0" err="1"/>
              <a:t>decir</a:t>
            </a:r>
            <a:r>
              <a:rPr lang="pt-BR" dirty="0"/>
              <a:t>, si </a:t>
            </a:r>
            <a:r>
              <a:rPr lang="pt-BR" dirty="0" err="1"/>
              <a:t>el</a:t>
            </a:r>
            <a:r>
              <a:rPr lang="pt-BR" dirty="0"/>
              <a:t> título </a:t>
            </a:r>
            <a:r>
              <a:rPr lang="pt-BR" dirty="0" err="1"/>
              <a:t>del</a:t>
            </a:r>
            <a:r>
              <a:rPr lang="pt-BR" dirty="0"/>
              <a:t> cargo </a:t>
            </a:r>
            <a:r>
              <a:rPr lang="pt-BR" dirty="0" err="1"/>
              <a:t>del</a:t>
            </a:r>
            <a:r>
              <a:rPr lang="en-US" dirty="0" smtClean="0"/>
              <a:t> CEO </a:t>
            </a:r>
            <a:r>
              <a:rPr lang="pt-BR" dirty="0" err="1"/>
              <a:t>en</a:t>
            </a:r>
            <a:r>
              <a:rPr lang="pt-BR" dirty="0"/>
              <a:t> una</a:t>
            </a:r>
            <a:r>
              <a:rPr lang="en-US" dirty="0" smtClean="0"/>
              <a:t> </a:t>
            </a:r>
            <a:r>
              <a:rPr lang="en-US" cap="small" dirty="0" err="1" smtClean="0"/>
              <a:t>Oficina</a:t>
            </a:r>
            <a:r>
              <a:rPr lang="en-US" dirty="0" smtClean="0"/>
              <a:t> </a:t>
            </a:r>
            <a:r>
              <a:rPr lang="pt-BR" dirty="0" err="1"/>
              <a:t>fuera</a:t>
            </a:r>
            <a:r>
              <a:rPr lang="pt-BR" dirty="0"/>
              <a:t>  </a:t>
            </a:r>
            <a:r>
              <a:rPr lang="pt-BR" dirty="0" err="1"/>
              <a:t>Mensajero</a:t>
            </a:r>
            <a:r>
              <a:rPr lang="pt-BR" dirty="0"/>
              <a:t>, pero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descripción</a:t>
            </a:r>
            <a:r>
              <a:rPr lang="pt-BR" dirty="0"/>
              <a:t> </a:t>
            </a:r>
            <a:r>
              <a:rPr lang="pt-BR" dirty="0" err="1"/>
              <a:t>reflejara</a:t>
            </a:r>
            <a:r>
              <a:rPr lang="pt-BR" dirty="0"/>
              <a:t> </a:t>
            </a:r>
            <a:r>
              <a:rPr lang="pt-BR" dirty="0" err="1"/>
              <a:t>exactamente</a:t>
            </a:r>
            <a:r>
              <a:rPr lang="pt-BR" dirty="0"/>
              <a:t> a </a:t>
            </a:r>
            <a:r>
              <a:rPr lang="pt-BR" dirty="0" err="1"/>
              <a:t>lo</a:t>
            </a:r>
            <a:r>
              <a:rPr lang="pt-BR" dirty="0"/>
              <a:t> que </a:t>
            </a:r>
            <a:r>
              <a:rPr lang="pt-BR" dirty="0" err="1"/>
              <a:t>le</a:t>
            </a:r>
            <a:r>
              <a:rPr lang="pt-BR" dirty="0"/>
              <a:t> corresponde </a:t>
            </a:r>
            <a:r>
              <a:rPr lang="pt-BR" dirty="0" err="1"/>
              <a:t>hacer</a:t>
            </a:r>
            <a:r>
              <a:rPr lang="pt-BR" dirty="0"/>
              <a:t> a </a:t>
            </a:r>
            <a:r>
              <a:rPr lang="pt-BR" dirty="0" err="1"/>
              <a:t>su</a:t>
            </a:r>
            <a:r>
              <a:rPr lang="pt-BR" dirty="0"/>
              <a:t> cargo, </a:t>
            </a:r>
            <a:r>
              <a:rPr lang="pt-BR" dirty="0" err="1"/>
              <a:t>la</a:t>
            </a:r>
            <a:r>
              <a:rPr lang="pt-BR" dirty="0"/>
              <a:t> medida de </a:t>
            </a:r>
            <a:r>
              <a:rPr lang="pt-BR" dirty="0" err="1"/>
              <a:t>contenido</a:t>
            </a:r>
            <a:r>
              <a:rPr lang="pt-BR" dirty="0"/>
              <a:t> </a:t>
            </a:r>
            <a:r>
              <a:rPr lang="pt-BR" dirty="0" err="1"/>
              <a:t>sería</a:t>
            </a:r>
            <a:r>
              <a:rPr lang="pt-BR" dirty="0"/>
              <a:t> </a:t>
            </a:r>
            <a:r>
              <a:rPr lang="pt-BR" dirty="0" err="1"/>
              <a:t>estrictamente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misma</a:t>
            </a:r>
            <a:r>
              <a:rPr lang="pt-BR" dirty="0"/>
              <a:t>;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pt-BR" dirty="0" err="1"/>
              <a:t>Las</a:t>
            </a:r>
            <a:r>
              <a:rPr lang="pt-BR" dirty="0"/>
              <a:t> medidas de </a:t>
            </a:r>
            <a:r>
              <a:rPr lang="pt-BR" dirty="0" err="1"/>
              <a:t>contenido</a:t>
            </a:r>
            <a:r>
              <a:rPr lang="pt-BR" dirty="0"/>
              <a:t> resultantes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aplicación</a:t>
            </a:r>
            <a:r>
              <a:rPr lang="pt-BR" dirty="0"/>
              <a:t> </a:t>
            </a:r>
            <a:r>
              <a:rPr lang="pt-BR" dirty="0" err="1"/>
              <a:t>del</a:t>
            </a:r>
            <a:r>
              <a:rPr lang="pt-BR" dirty="0"/>
              <a:t> instrumento de </a:t>
            </a:r>
            <a:r>
              <a:rPr lang="pt-BR" dirty="0" err="1"/>
              <a:t>evaluación</a:t>
            </a:r>
            <a:r>
              <a:rPr lang="pt-BR" dirty="0"/>
              <a:t> </a:t>
            </a:r>
            <a:r>
              <a:rPr lang="pt-BR" dirty="0" err="1"/>
              <a:t>reflejan</a:t>
            </a:r>
            <a:r>
              <a:rPr lang="pt-BR" dirty="0"/>
              <a:t> plenamente </a:t>
            </a:r>
            <a:r>
              <a:rPr lang="pt-BR" dirty="0" err="1"/>
              <a:t>las</a:t>
            </a:r>
            <a:r>
              <a:rPr lang="pt-BR" dirty="0"/>
              <a:t> diferencias entre </a:t>
            </a:r>
            <a:r>
              <a:rPr lang="pt-BR" dirty="0" err="1"/>
              <a:t>las</a:t>
            </a:r>
            <a:r>
              <a:rPr lang="pt-BR" dirty="0"/>
              <a:t> </a:t>
            </a:r>
            <a:r>
              <a:rPr lang="pt-BR" dirty="0" err="1"/>
              <a:t>estrategias</a:t>
            </a:r>
            <a:r>
              <a:rPr lang="pt-BR" dirty="0"/>
              <a:t> de negocio y </a:t>
            </a:r>
            <a:r>
              <a:rPr lang="pt-BR" dirty="0" err="1"/>
              <a:t>los</a:t>
            </a:r>
            <a:r>
              <a:rPr lang="pt-BR" dirty="0"/>
              <a:t> modelos organizativos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los</a:t>
            </a:r>
            <a:r>
              <a:rPr lang="pt-BR" dirty="0"/>
              <a:t> que se </a:t>
            </a:r>
            <a:r>
              <a:rPr lang="pt-BR" dirty="0" err="1"/>
              <a:t>insertan</a:t>
            </a:r>
            <a:r>
              <a:rPr lang="pt-BR" dirty="0"/>
              <a:t> </a:t>
            </a:r>
            <a:r>
              <a:rPr lang="pt-BR" dirty="0" err="1"/>
              <a:t>los</a:t>
            </a:r>
            <a:r>
              <a:rPr lang="pt-BR" dirty="0"/>
              <a:t> </a:t>
            </a:r>
            <a:r>
              <a:rPr lang="pt-BR" dirty="0" err="1"/>
              <a:t>puestos</a:t>
            </a:r>
            <a:r>
              <a:rPr lang="pt-BR" dirty="0"/>
              <a:t>;</a:t>
            </a:r>
            <a:endParaRPr lang="en-US" dirty="0" smtClean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0"/>
          </p:nvPr>
        </p:nvSpPr>
        <p:spPr>
          <a:xfrm>
            <a:off x="428596" y="1196752"/>
            <a:ext cx="8031836" cy="393689"/>
          </a:xfrm>
        </p:spPr>
        <p:txBody>
          <a:bodyPr/>
          <a:lstStyle/>
          <a:p>
            <a:r>
              <a:rPr lang="pt-BR" i="1" dirty="0">
                <a:latin typeface="Georgia" pitchFamily="18" charset="0"/>
              </a:rPr>
              <a:t>Medidas </a:t>
            </a:r>
            <a:r>
              <a:rPr lang="pt-BR" i="1" dirty="0" err="1">
                <a:latin typeface="Georgia" pitchFamily="18" charset="0"/>
              </a:rPr>
              <a:t>Cuantitativas</a:t>
            </a:r>
            <a:r>
              <a:rPr lang="pt-BR" i="1" dirty="0">
                <a:latin typeface="Georgia" pitchFamily="18" charset="0"/>
              </a:rPr>
              <a:t> de </a:t>
            </a:r>
            <a:r>
              <a:rPr lang="pt-BR" i="1" dirty="0" err="1" smtClean="0">
                <a:latin typeface="Georgia" pitchFamily="18" charset="0"/>
              </a:rPr>
              <a:t>Contenido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7504" y="187200"/>
            <a:ext cx="8031836" cy="428628"/>
          </a:xfrm>
        </p:spPr>
        <p:txBody>
          <a:bodyPr/>
          <a:lstStyle/>
          <a:p>
            <a:r>
              <a:rPr lang="pt-B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Metodología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de </a:t>
            </a:r>
            <a:r>
              <a:rPr lang="pt-B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la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pt-B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Encuesta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82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2"/>
          <p:cNvSpPr>
            <a:spLocks noGrp="1"/>
          </p:cNvSpPr>
          <p:nvPr>
            <p:ph type="title"/>
          </p:nvPr>
        </p:nvSpPr>
        <p:spPr>
          <a:xfrm>
            <a:off x="107504" y="202966"/>
            <a:ext cx="8031836" cy="428628"/>
          </a:xfrm>
        </p:spPr>
        <p:txBody>
          <a:bodyPr>
            <a:noAutofit/>
          </a:bodyPr>
          <a:lstStyle/>
          <a:p>
            <a:r>
              <a:rPr lang="pt-BR" cap="small" dirty="0">
                <a:latin typeface="Arial Rounded MT Bold" pitchFamily="34" charset="0"/>
              </a:rPr>
              <a:t>Programa de </a:t>
            </a:r>
            <a:r>
              <a:rPr lang="pt-BR" cap="small" dirty="0" err="1">
                <a:latin typeface="Arial Rounded MT Bold" pitchFamily="34" charset="0"/>
              </a:rPr>
              <a:t>Prácticas</a:t>
            </a:r>
            <a:endParaRPr lang="pt-BR" cap="small" dirty="0">
              <a:latin typeface="Arial Rounded MT Bold" pitchFamily="34" charset="0"/>
            </a:endParaRPr>
          </a:p>
        </p:txBody>
      </p:sp>
      <p:sp>
        <p:nvSpPr>
          <p:cNvPr id="6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8532000" cy="1008111"/>
          </a:xfrm>
        </p:spPr>
        <p:txBody>
          <a:bodyPr/>
          <a:lstStyle/>
          <a:p>
            <a:pPr algn="just"/>
            <a:r>
              <a:rPr lang="pt-BR" dirty="0"/>
              <a:t>Universidades más valoradas: USP, PUC, Mackenzie y São Judas Tadeu (</a:t>
            </a:r>
            <a:r>
              <a:rPr lang="pt-BR" dirty="0" err="1"/>
              <a:t>las</a:t>
            </a:r>
            <a:r>
              <a:rPr lang="pt-BR" dirty="0"/>
              <a:t> más </a:t>
            </a:r>
            <a:r>
              <a:rPr lang="pt-BR" dirty="0" smtClean="0"/>
              <a:t>citadas);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/>
              <a:t>66,7% </a:t>
            </a:r>
            <a:r>
              <a:rPr lang="pt-BR" dirty="0" err="1"/>
              <a:t>dijo</a:t>
            </a:r>
            <a:r>
              <a:rPr lang="pt-BR" dirty="0"/>
              <a:t> </a:t>
            </a:r>
            <a:r>
              <a:rPr lang="pt-BR" dirty="0" err="1"/>
              <a:t>tener</a:t>
            </a:r>
            <a:r>
              <a:rPr lang="pt-BR" dirty="0"/>
              <a:t> </a:t>
            </a:r>
            <a:r>
              <a:rPr lang="pt-BR" dirty="0" err="1"/>
              <a:t>alrededor</a:t>
            </a:r>
            <a:r>
              <a:rPr lang="pt-BR" dirty="0"/>
              <a:t> </a:t>
            </a:r>
            <a:r>
              <a:rPr lang="pt-BR" dirty="0" err="1"/>
              <a:t>del</a:t>
            </a:r>
            <a:r>
              <a:rPr lang="pt-BR" dirty="0"/>
              <a:t> 10% de </a:t>
            </a:r>
            <a:r>
              <a:rPr lang="pt-BR" dirty="0" err="1"/>
              <a:t>su</a:t>
            </a:r>
            <a:r>
              <a:rPr lang="pt-BR" dirty="0"/>
              <a:t> </a:t>
            </a:r>
            <a:r>
              <a:rPr lang="pt-BR" dirty="0" err="1"/>
              <a:t>plantilla</a:t>
            </a:r>
            <a:r>
              <a:rPr lang="pt-BR" dirty="0"/>
              <a:t> </a:t>
            </a:r>
            <a:r>
              <a:rPr lang="pt-BR" dirty="0" err="1"/>
              <a:t>profesional</a:t>
            </a:r>
            <a:r>
              <a:rPr lang="pt-BR" dirty="0"/>
              <a:t>, </a:t>
            </a:r>
            <a:r>
              <a:rPr lang="pt-BR" dirty="0" err="1"/>
              <a:t>con</a:t>
            </a:r>
            <a:r>
              <a:rPr lang="pt-BR" dirty="0"/>
              <a:t> hasta 05 </a:t>
            </a:r>
            <a:r>
              <a:rPr lang="pt-BR" dirty="0" err="1"/>
              <a:t>años</a:t>
            </a:r>
            <a:r>
              <a:rPr lang="pt-BR" dirty="0"/>
              <a:t> de </a:t>
            </a:r>
            <a:r>
              <a:rPr lang="pt-BR" dirty="0" err="1"/>
              <a:t>experiencia</a:t>
            </a:r>
            <a:r>
              <a:rPr lang="pt-BR" dirty="0"/>
              <a:t>, </a:t>
            </a:r>
            <a:r>
              <a:rPr lang="pt-BR" dirty="0" err="1"/>
              <a:t>compuesta</a:t>
            </a:r>
            <a:r>
              <a:rPr lang="pt-BR" dirty="0"/>
              <a:t> por </a:t>
            </a:r>
            <a:r>
              <a:rPr lang="pt-BR" dirty="0" err="1" smtClean="0"/>
              <a:t>ex-pasantes</a:t>
            </a:r>
            <a:r>
              <a:rPr lang="pt-BR" dirty="0" smtClean="0"/>
              <a:t>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 </a:t>
            </a:r>
            <a:r>
              <a:rPr lang="pt-BR" dirty="0"/>
              <a:t>Adicionalmente, </a:t>
            </a:r>
            <a:r>
              <a:rPr lang="pt-BR" dirty="0" err="1"/>
              <a:t>el</a:t>
            </a:r>
            <a:r>
              <a:rPr lang="pt-BR" dirty="0"/>
              <a:t> 33,3% </a:t>
            </a:r>
            <a:r>
              <a:rPr lang="pt-BR" dirty="0" err="1"/>
              <a:t>afirmó</a:t>
            </a:r>
            <a:r>
              <a:rPr lang="pt-BR" dirty="0"/>
              <a:t> que esta </a:t>
            </a:r>
            <a:r>
              <a:rPr lang="pt-BR" dirty="0" err="1"/>
              <a:t>participación</a:t>
            </a:r>
            <a:r>
              <a:rPr lang="pt-BR" dirty="0"/>
              <a:t> </a:t>
            </a:r>
            <a:r>
              <a:rPr lang="pt-BR" dirty="0" err="1"/>
              <a:t>varía</a:t>
            </a:r>
            <a:r>
              <a:rPr lang="pt-BR" dirty="0"/>
              <a:t> entre </a:t>
            </a:r>
            <a:r>
              <a:rPr lang="pt-BR" dirty="0" err="1"/>
              <a:t>el</a:t>
            </a:r>
            <a:r>
              <a:rPr lang="pt-BR" dirty="0"/>
              <a:t> 75% y </a:t>
            </a:r>
            <a:r>
              <a:rPr lang="pt-BR" dirty="0" err="1"/>
              <a:t>el</a:t>
            </a:r>
            <a:r>
              <a:rPr lang="pt-BR" dirty="0"/>
              <a:t> 90% de </a:t>
            </a:r>
            <a:r>
              <a:rPr lang="pt-BR" dirty="0" err="1"/>
              <a:t>profesionales</a:t>
            </a:r>
            <a:r>
              <a:rPr lang="pt-BR" dirty="0"/>
              <a:t> </a:t>
            </a:r>
            <a:r>
              <a:rPr lang="pt-BR" dirty="0" err="1"/>
              <a:t>con</a:t>
            </a:r>
            <a:r>
              <a:rPr lang="pt-BR" dirty="0"/>
              <a:t> hasta 05 </a:t>
            </a:r>
            <a:r>
              <a:rPr lang="pt-BR" dirty="0" err="1"/>
              <a:t>años</a:t>
            </a:r>
            <a:r>
              <a:rPr lang="pt-BR" dirty="0"/>
              <a:t> de </a:t>
            </a:r>
            <a:r>
              <a:rPr lang="pt-BR" dirty="0" err="1"/>
              <a:t>experiencia</a:t>
            </a:r>
            <a:r>
              <a:rPr lang="pt-BR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9299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2"/>
          <p:cNvSpPr>
            <a:spLocks noGrp="1"/>
          </p:cNvSpPr>
          <p:nvPr>
            <p:ph type="title"/>
          </p:nvPr>
        </p:nvSpPr>
        <p:spPr>
          <a:xfrm>
            <a:off x="107504" y="202966"/>
            <a:ext cx="8031836" cy="428628"/>
          </a:xfrm>
        </p:spPr>
        <p:txBody>
          <a:bodyPr>
            <a:noAutofit/>
          </a:bodyPr>
          <a:lstStyle/>
          <a:p>
            <a:r>
              <a:rPr lang="pt-BR" cap="small" dirty="0">
                <a:latin typeface="Arial Rounded MT Bold" pitchFamily="34" charset="0"/>
              </a:rPr>
              <a:t>Programa de </a:t>
            </a:r>
            <a:r>
              <a:rPr lang="pt-BR" cap="small" dirty="0" err="1">
                <a:latin typeface="Arial Rounded MT Bold" pitchFamily="34" charset="0"/>
              </a:rPr>
              <a:t>Prácticas</a:t>
            </a:r>
            <a:endParaRPr lang="pt-BR" cap="small" dirty="0">
              <a:latin typeface="Arial Rounded MT Bold" pitchFamily="34" charset="0"/>
            </a:endParaRPr>
          </a:p>
        </p:txBody>
      </p:sp>
      <p:sp>
        <p:nvSpPr>
          <p:cNvPr id="5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457200" y="1412777"/>
            <a:ext cx="8532000" cy="1296144"/>
          </a:xfrm>
        </p:spPr>
        <p:txBody>
          <a:bodyPr/>
          <a:lstStyle/>
          <a:p>
            <a:r>
              <a:rPr lang="pt-BR" u="sng" dirty="0"/>
              <a:t>Bono</a:t>
            </a:r>
            <a:r>
              <a:rPr lang="pt-BR" u="sng" dirty="0" smtClean="0"/>
              <a:t>:</a:t>
            </a:r>
            <a:r>
              <a:rPr lang="pt-BR" dirty="0" smtClean="0"/>
              <a:t> de </a:t>
            </a:r>
            <a:r>
              <a:rPr lang="pt-BR" dirty="0" err="1" smtClean="0"/>
              <a:t>las</a:t>
            </a:r>
            <a:r>
              <a:rPr lang="pt-BR" dirty="0" smtClean="0"/>
              <a:t> Oficinas </a:t>
            </a:r>
            <a:r>
              <a:rPr lang="pt-BR" dirty="0"/>
              <a:t>que </a:t>
            </a:r>
            <a:r>
              <a:rPr lang="pt-BR" dirty="0" err="1"/>
              <a:t>poseen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programa, </a:t>
            </a:r>
            <a:r>
              <a:rPr lang="pt-BR" dirty="0" err="1"/>
              <a:t>el</a:t>
            </a:r>
            <a:r>
              <a:rPr lang="pt-BR" dirty="0"/>
              <a:t> 20% paga </a:t>
            </a:r>
            <a:r>
              <a:rPr lang="pt-BR" dirty="0" err="1"/>
              <a:t>alguna</a:t>
            </a:r>
            <a:r>
              <a:rPr lang="pt-BR" dirty="0"/>
              <a:t> </a:t>
            </a:r>
            <a:r>
              <a:rPr lang="pt-BR" dirty="0" err="1" smtClean="0"/>
              <a:t>variable</a:t>
            </a:r>
            <a:r>
              <a:rPr lang="pt-BR" dirty="0" smtClean="0"/>
              <a:t>;</a:t>
            </a:r>
          </a:p>
          <a:p>
            <a:endParaRPr lang="pt-BR" dirty="0"/>
          </a:p>
          <a:p>
            <a:r>
              <a:rPr lang="pt-BR" u="sng" dirty="0" err="1" smtClean="0"/>
              <a:t>Beneficios</a:t>
            </a:r>
            <a:r>
              <a:rPr lang="pt-BR" u="sng" dirty="0" smtClean="0"/>
              <a:t>:</a:t>
            </a:r>
            <a:r>
              <a:rPr lang="pt-BR" dirty="0" smtClean="0"/>
              <a:t> </a:t>
            </a:r>
            <a:r>
              <a:rPr lang="pt-BR" dirty="0"/>
              <a:t>solo </a:t>
            </a:r>
            <a:r>
              <a:rPr lang="pt-BR" dirty="0" err="1"/>
              <a:t>el</a:t>
            </a:r>
            <a:r>
              <a:rPr lang="pt-BR" dirty="0"/>
              <a:t> 60,0% utiliza </a:t>
            </a:r>
            <a:r>
              <a:rPr lang="pt-BR" dirty="0" err="1"/>
              <a:t>horarios</a:t>
            </a:r>
            <a:r>
              <a:rPr lang="pt-BR" dirty="0"/>
              <a:t> </a:t>
            </a:r>
            <a:r>
              <a:rPr lang="pt-BR" dirty="0" err="1"/>
              <a:t>flexibles</a:t>
            </a:r>
            <a:r>
              <a:rPr lang="pt-BR" dirty="0" smtClean="0"/>
              <a:t>.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8957804"/>
              </p:ext>
            </p:extLst>
          </p:nvPr>
        </p:nvGraphicFramePr>
        <p:xfrm>
          <a:off x="1874308" y="2708920"/>
          <a:ext cx="5395384" cy="309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tângulo 1"/>
          <p:cNvSpPr/>
          <p:nvPr/>
        </p:nvSpPr>
        <p:spPr>
          <a:xfrm>
            <a:off x="1835696" y="3284984"/>
            <a:ext cx="1512168" cy="2304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798795" y="3284984"/>
            <a:ext cx="15401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err="1"/>
              <a:t>Ayuda</a:t>
            </a:r>
            <a:r>
              <a:rPr lang="pt-BR" sz="1400" dirty="0"/>
              <a:t> Alimentaria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79038" y="3775392"/>
            <a:ext cx="15199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err="1"/>
              <a:t>Asistencia</a:t>
            </a:r>
            <a:r>
              <a:rPr lang="pt-BR" sz="1400" dirty="0"/>
              <a:t> Médica</a:t>
            </a:r>
          </a:p>
        </p:txBody>
      </p:sp>
      <p:sp>
        <p:nvSpPr>
          <p:cNvPr id="6" name="Retângulo 5"/>
          <p:cNvSpPr/>
          <p:nvPr/>
        </p:nvSpPr>
        <p:spPr>
          <a:xfrm>
            <a:off x="2047719" y="4283223"/>
            <a:ext cx="12879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Seguro de Vida</a:t>
            </a:r>
          </a:p>
        </p:txBody>
      </p:sp>
      <p:sp>
        <p:nvSpPr>
          <p:cNvPr id="8" name="Retângulo 7"/>
          <p:cNvSpPr/>
          <p:nvPr/>
        </p:nvSpPr>
        <p:spPr>
          <a:xfrm>
            <a:off x="1684506" y="4769856"/>
            <a:ext cx="16417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Subsidio de Comida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641668" y="5254167"/>
            <a:ext cx="16027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Vales de Transporte</a:t>
            </a:r>
          </a:p>
        </p:txBody>
      </p:sp>
    </p:spTree>
    <p:extLst>
      <p:ext uri="{BB962C8B-B14F-4D97-AF65-F5344CB8AC3E}">
        <p14:creationId xmlns:p14="http://schemas.microsoft.com/office/powerpoint/2010/main" val="134309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2"/>
          <p:cNvSpPr>
            <a:spLocks noGrp="1"/>
          </p:cNvSpPr>
          <p:nvPr>
            <p:ph type="title"/>
          </p:nvPr>
        </p:nvSpPr>
        <p:spPr>
          <a:xfrm>
            <a:off x="107504" y="202966"/>
            <a:ext cx="8031836" cy="428628"/>
          </a:xfrm>
        </p:spPr>
        <p:txBody>
          <a:bodyPr>
            <a:noAutofit/>
          </a:bodyPr>
          <a:lstStyle/>
          <a:p>
            <a:r>
              <a:rPr lang="pt-BR" cap="small" dirty="0">
                <a:latin typeface="Arial Rounded MT Bold" pitchFamily="34" charset="0"/>
              </a:rPr>
              <a:t>Programa de </a:t>
            </a:r>
            <a:r>
              <a:rPr lang="pt-BR" cap="small" dirty="0" err="1">
                <a:latin typeface="Arial Rounded MT Bold" pitchFamily="34" charset="0"/>
              </a:rPr>
              <a:t>Prácticas</a:t>
            </a:r>
            <a:endParaRPr lang="pt-BR" cap="small" dirty="0">
              <a:latin typeface="Arial Rounded MT Bold" pitchFamily="34" charset="0"/>
            </a:endParaRPr>
          </a:p>
        </p:txBody>
      </p:sp>
      <p:sp>
        <p:nvSpPr>
          <p:cNvPr id="5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457200" y="1412777"/>
            <a:ext cx="8532000" cy="1296144"/>
          </a:xfrm>
        </p:spPr>
        <p:txBody>
          <a:bodyPr/>
          <a:lstStyle/>
          <a:p>
            <a:pPr algn="just"/>
            <a:r>
              <a:rPr lang="pt-BR" u="sng" dirty="0" err="1"/>
              <a:t>Remuneración</a:t>
            </a:r>
            <a:r>
              <a:rPr lang="pt-BR" u="sng" dirty="0" smtClean="0"/>
              <a:t>:</a:t>
            </a:r>
            <a:r>
              <a:rPr lang="pt-BR" dirty="0" smtClean="0"/>
              <a:t> </a:t>
            </a:r>
            <a:r>
              <a:rPr lang="pt-BR" dirty="0" err="1"/>
              <a:t>el</a:t>
            </a:r>
            <a:r>
              <a:rPr lang="pt-BR" dirty="0"/>
              <a:t> valor de </a:t>
            </a:r>
            <a:r>
              <a:rPr lang="pt-BR" dirty="0" err="1"/>
              <a:t>la</a:t>
            </a:r>
            <a:r>
              <a:rPr lang="pt-BR" dirty="0"/>
              <a:t> beca </a:t>
            </a:r>
            <a:r>
              <a:rPr lang="pt-BR" dirty="0" err="1"/>
              <a:t>tiende</a:t>
            </a:r>
            <a:r>
              <a:rPr lang="pt-BR" dirty="0"/>
              <a:t> a cambiar solo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los</a:t>
            </a:r>
            <a:r>
              <a:rPr lang="pt-BR" dirty="0"/>
              <a:t> casos de cambio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jornada laboral o </a:t>
            </a:r>
            <a:r>
              <a:rPr lang="pt-BR" dirty="0" err="1"/>
              <a:t>del</a:t>
            </a:r>
            <a:r>
              <a:rPr lang="pt-BR" dirty="0"/>
              <a:t> </a:t>
            </a:r>
            <a:r>
              <a:rPr lang="pt-BR" dirty="0" err="1"/>
              <a:t>año</a:t>
            </a:r>
            <a:r>
              <a:rPr lang="pt-BR" dirty="0"/>
              <a:t> de </a:t>
            </a:r>
            <a:r>
              <a:rPr lang="pt-BR" dirty="0" err="1"/>
              <a:t>formación</a:t>
            </a:r>
            <a:r>
              <a:rPr lang="pt-BR" dirty="0"/>
              <a:t>, </a:t>
            </a:r>
            <a:r>
              <a:rPr lang="pt-BR" dirty="0" err="1"/>
              <a:t>lo</a:t>
            </a:r>
            <a:r>
              <a:rPr lang="pt-BR" dirty="0"/>
              <a:t> que </a:t>
            </a:r>
            <a:r>
              <a:rPr lang="pt-BR" dirty="0" err="1"/>
              <a:t>puede</a:t>
            </a:r>
            <a:r>
              <a:rPr lang="pt-BR" dirty="0"/>
              <a:t> </a:t>
            </a:r>
            <a:r>
              <a:rPr lang="pt-BR" dirty="0" err="1"/>
              <a:t>explicarse</a:t>
            </a:r>
            <a:r>
              <a:rPr lang="pt-BR" dirty="0"/>
              <a:t> por </a:t>
            </a:r>
            <a:r>
              <a:rPr lang="pt-BR" dirty="0" err="1"/>
              <a:t>las</a:t>
            </a:r>
            <a:r>
              <a:rPr lang="pt-BR" dirty="0"/>
              <a:t> diferentes </a:t>
            </a:r>
            <a:r>
              <a:rPr lang="pt-BR" dirty="0" err="1"/>
              <a:t>asignaciones</a:t>
            </a:r>
            <a:r>
              <a:rPr lang="pt-BR" dirty="0"/>
              <a:t> que  </a:t>
            </a:r>
            <a:r>
              <a:rPr lang="pt-BR" dirty="0" err="1"/>
              <a:t>los</a:t>
            </a:r>
            <a:r>
              <a:rPr lang="pt-BR" dirty="0"/>
              <a:t> </a:t>
            </a:r>
            <a:r>
              <a:rPr lang="pt-BR" dirty="0" err="1"/>
              <a:t>becarios</a:t>
            </a:r>
            <a:r>
              <a:rPr lang="pt-BR" dirty="0"/>
              <a:t> de diferentes </a:t>
            </a:r>
            <a:r>
              <a:rPr lang="pt-BR" dirty="0" err="1"/>
              <a:t>años</a:t>
            </a:r>
            <a:r>
              <a:rPr lang="pt-BR" dirty="0"/>
              <a:t> </a:t>
            </a:r>
            <a:r>
              <a:rPr lang="pt-BR" dirty="0" err="1"/>
              <a:t>poseen</a:t>
            </a:r>
            <a:r>
              <a:rPr lang="pt-BR" dirty="0" smtClean="0"/>
              <a:t>. </a:t>
            </a:r>
            <a:endParaRPr lang="pt-BR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262456"/>
              </p:ext>
            </p:extLst>
          </p:nvPr>
        </p:nvGraphicFramePr>
        <p:xfrm>
          <a:off x="900432" y="2742178"/>
          <a:ext cx="7343975" cy="2207400"/>
        </p:xfrm>
        <a:graphic>
          <a:graphicData uri="http://schemas.openxmlformats.org/drawingml/2006/table">
            <a:tbl>
              <a:tblPr firstRow="1" firstCol="1" bandRow="1"/>
              <a:tblGrid>
                <a:gridCol w="14687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87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87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87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687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4800">
                <a:tc gridSpan="5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600" b="1" dirty="0" err="1" smtClean="0">
                          <a:solidFill>
                            <a:srgbClr val="244061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Competitividad</a:t>
                      </a:r>
                      <a:r>
                        <a:rPr lang="pt-BR" sz="1600" b="1" dirty="0" smtClean="0">
                          <a:solidFill>
                            <a:srgbClr val="244061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 Media de Participantes </a:t>
                      </a:r>
                      <a:r>
                        <a:rPr lang="pt-BR" sz="1600" b="1" dirty="0">
                          <a:solidFill>
                            <a:srgbClr val="244061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x Mediana </a:t>
                      </a:r>
                      <a:r>
                        <a:rPr lang="pt-BR" sz="1600" b="1" kern="1200" dirty="0" smtClean="0">
                          <a:solidFill>
                            <a:srgbClr val="244061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pt-BR" sz="1600" b="1" kern="1200" dirty="0" err="1" smtClean="0">
                          <a:solidFill>
                            <a:srgbClr val="244061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Pasantes</a:t>
                      </a:r>
                      <a:endParaRPr lang="pt-BR" sz="1600" b="1" kern="1200" dirty="0">
                        <a:solidFill>
                          <a:srgbClr val="244061"/>
                        </a:solidFill>
                        <a:effectLst/>
                        <a:latin typeface="AvantGarde Bk BT"/>
                        <a:ea typeface="Times New Roman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40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4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endParaRPr lang="pt-BR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Salario </a:t>
                      </a: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Base</a:t>
                      </a:r>
                      <a:endParaRPr lang="pt-BR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200" dirty="0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Total </a:t>
                      </a:r>
                      <a:r>
                        <a:rPr lang="pt-BR" sz="1400" b="1" kern="1200" dirty="0" err="1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en</a:t>
                      </a:r>
                      <a:r>
                        <a:rPr lang="pt-BR" sz="1400" b="1" kern="1200" dirty="0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400" b="1" kern="1200" dirty="0" err="1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Dinero</a:t>
                      </a:r>
                      <a:endParaRPr lang="pt-BR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err="1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Remuneración</a:t>
                      </a:r>
                      <a:r>
                        <a:rPr lang="pt-BR" sz="1400" b="1" dirty="0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400" b="1" dirty="0" err="1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Fija</a:t>
                      </a:r>
                      <a:endParaRPr lang="pt-BR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err="1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Remuneración</a:t>
                      </a:r>
                      <a:r>
                        <a:rPr lang="pt-BR" sz="1400" b="1" dirty="0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Total</a:t>
                      </a:r>
                      <a:endParaRPr lang="pt-BR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3º </a:t>
                      </a:r>
                      <a:r>
                        <a:rPr lang="pt-BR" sz="1400" b="1" dirty="0" err="1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Cuartil</a:t>
                      </a:r>
                      <a:endParaRPr lang="pt-BR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102,1%</a:t>
                      </a:r>
                      <a:endParaRPr lang="pt-BR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108,0%</a:t>
                      </a:r>
                      <a:endParaRPr lang="pt-BR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102,1%</a:t>
                      </a:r>
                      <a:endParaRPr lang="pt-BR" sz="2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108,0%</a:t>
                      </a:r>
                      <a:endParaRPr lang="pt-BR" sz="2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Mediana</a:t>
                      </a:r>
                      <a:endParaRPr lang="pt-BR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101,9%</a:t>
                      </a:r>
                      <a:endParaRPr lang="pt-BR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102,1%</a:t>
                      </a:r>
                      <a:endParaRPr lang="pt-BR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101,9%</a:t>
                      </a:r>
                      <a:endParaRPr lang="pt-BR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102,1%</a:t>
                      </a:r>
                      <a:endParaRPr lang="pt-BR" sz="2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err="1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Promedio</a:t>
                      </a:r>
                      <a:endParaRPr lang="pt-BR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101,2%</a:t>
                      </a:r>
                      <a:endParaRPr lang="pt-BR" sz="2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102,4%</a:t>
                      </a:r>
                      <a:endParaRPr lang="pt-BR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101,2%</a:t>
                      </a:r>
                      <a:endParaRPr lang="pt-BR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102,4%</a:t>
                      </a:r>
                      <a:endParaRPr lang="pt-BR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480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1º </a:t>
                      </a:r>
                      <a:r>
                        <a:rPr lang="pt-BR" sz="1400" b="1" dirty="0" err="1" smtClean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Times New Roman"/>
                          <a:cs typeface="Arial"/>
                        </a:rPr>
                        <a:t>Cuartil</a:t>
                      </a:r>
                      <a:endParaRPr lang="pt-BR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101,6%</a:t>
                      </a:r>
                      <a:endParaRPr lang="pt-BR" sz="2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101,6%</a:t>
                      </a:r>
                      <a:endParaRPr lang="pt-BR" sz="2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101,6%</a:t>
                      </a:r>
                      <a:endParaRPr lang="pt-BR" sz="2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AvantGarde Bk BT"/>
                          <a:ea typeface="Calibri"/>
                          <a:cs typeface="Arial"/>
                        </a:rPr>
                        <a:t>101,6%</a:t>
                      </a:r>
                      <a:endParaRPr lang="pt-BR" sz="2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873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0" y="3044552"/>
            <a:ext cx="9144000" cy="816496"/>
          </a:xfrm>
        </p:spPr>
        <p:txBody>
          <a:bodyPr>
            <a:noAutofit/>
          </a:bodyPr>
          <a:lstStyle/>
          <a:p>
            <a:pPr algn="ctr"/>
            <a:r>
              <a:rPr lang="pt-BR" sz="2800" b="1" cap="small" dirty="0" smtClean="0">
                <a:solidFill>
                  <a:srgbClr val="223A58"/>
                </a:solidFill>
                <a:latin typeface="Southern" pitchFamily="2" charset="0"/>
              </a:rPr>
              <a:t>PWR</a:t>
            </a:r>
            <a:r>
              <a:rPr lang="pt-BR" sz="2800" cap="small" dirty="0" smtClean="0">
                <a:solidFill>
                  <a:srgbClr val="223A58"/>
                </a:solidFill>
              </a:rPr>
              <a:t> </a:t>
            </a:r>
            <a:r>
              <a:rPr lang="pt-BR" sz="2800" cap="small" dirty="0" err="1" smtClean="0">
                <a:solidFill>
                  <a:srgbClr val="223A58"/>
                </a:solidFill>
              </a:rPr>
              <a:t>Abogados</a:t>
            </a:r>
            <a:r>
              <a:rPr lang="pt-BR" sz="2800" cap="small" dirty="0" smtClean="0">
                <a:solidFill>
                  <a:srgbClr val="223A58"/>
                </a:solidFill>
              </a:rPr>
              <a:t> 2020</a:t>
            </a:r>
            <a:endParaRPr lang="pt-BR" sz="2800" cap="small" dirty="0">
              <a:solidFill>
                <a:srgbClr val="223A5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61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457200" y="1619580"/>
            <a:ext cx="7972452" cy="4257692"/>
          </a:xfrm>
        </p:spPr>
        <p:txBody>
          <a:bodyPr/>
          <a:lstStyle/>
          <a:p>
            <a:pPr algn="just"/>
            <a:r>
              <a:rPr lang="pt-BR" b="1" dirty="0" err="1"/>
              <a:t>Evaluaciones</a:t>
            </a:r>
            <a:r>
              <a:rPr lang="pt-BR" b="1" dirty="0"/>
              <a:t> </a:t>
            </a:r>
            <a:r>
              <a:rPr lang="pt-BR" b="1" dirty="0" err="1"/>
              <a:t>en</a:t>
            </a:r>
            <a:r>
              <a:rPr lang="pt-BR" b="1" dirty="0"/>
              <a:t> </a:t>
            </a:r>
            <a:r>
              <a:rPr lang="pt-BR" b="1" dirty="0" err="1" smtClean="0"/>
              <a:t>Puntos</a:t>
            </a:r>
            <a:r>
              <a:rPr lang="pt-BR" b="1" dirty="0" smtClean="0"/>
              <a:t> </a:t>
            </a:r>
            <a:r>
              <a:rPr lang="pt-BR" b="1" dirty="0" smtClean="0">
                <a:latin typeface="Southern" pitchFamily="2" charset="0"/>
              </a:rPr>
              <a:t>WISDOM</a:t>
            </a:r>
            <a:r>
              <a:rPr lang="pt-BR" b="1" dirty="0"/>
              <a:t>:</a:t>
            </a:r>
            <a:r>
              <a:rPr lang="pt-BR" dirty="0"/>
              <a:t> Através de </a:t>
            </a:r>
            <a:r>
              <a:rPr lang="pt-BR" dirty="0" err="1"/>
              <a:t>ellas</a:t>
            </a:r>
            <a:r>
              <a:rPr lang="pt-BR" dirty="0"/>
              <a:t> se </a:t>
            </a:r>
            <a:r>
              <a:rPr lang="pt-BR" dirty="0" err="1"/>
              <a:t>consideran</a:t>
            </a:r>
            <a:r>
              <a:rPr lang="pt-BR" dirty="0"/>
              <a:t> </a:t>
            </a:r>
            <a:r>
              <a:rPr lang="pt-BR" dirty="0" err="1"/>
              <a:t>las</a:t>
            </a:r>
            <a:r>
              <a:rPr lang="pt-BR" dirty="0"/>
              <a:t> peculiaridades de cada</a:t>
            </a:r>
            <a:r>
              <a:rPr lang="pt-BR" dirty="0" smtClean="0"/>
              <a:t> </a:t>
            </a:r>
            <a:r>
              <a:rPr lang="pt-BR" cap="small" dirty="0" smtClean="0"/>
              <a:t>Oficina</a:t>
            </a:r>
            <a:r>
              <a:rPr lang="pt-BR" dirty="0" smtClean="0"/>
              <a:t>, </a:t>
            </a:r>
            <a:r>
              <a:rPr lang="pt-BR" dirty="0"/>
              <a:t>tales como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tamaño</a:t>
            </a:r>
            <a:r>
              <a:rPr lang="pt-BR" dirty="0"/>
              <a:t> y </a:t>
            </a:r>
            <a:r>
              <a:rPr lang="pt-BR" dirty="0" err="1"/>
              <a:t>el</a:t>
            </a:r>
            <a:r>
              <a:rPr lang="pt-BR" dirty="0"/>
              <a:t> enfoque estratégico</a:t>
            </a:r>
            <a:r>
              <a:rPr lang="pt-BR" dirty="0" smtClean="0"/>
              <a:t>;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/>
              <a:t>Regímenes de </a:t>
            </a:r>
            <a:r>
              <a:rPr lang="pt-BR" b="1" dirty="0" err="1"/>
              <a:t>Contratación</a:t>
            </a:r>
            <a:r>
              <a:rPr lang="pt-BR" b="1" dirty="0" smtClean="0"/>
              <a:t>:</a:t>
            </a:r>
            <a:r>
              <a:rPr lang="pt-BR" dirty="0" smtClean="0"/>
              <a:t> </a:t>
            </a:r>
            <a:r>
              <a:rPr lang="pt-BR" dirty="0"/>
              <a:t>Considerando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existencia</a:t>
            </a:r>
            <a:r>
              <a:rPr lang="pt-BR" dirty="0"/>
              <a:t> de CLT, </a:t>
            </a:r>
            <a:r>
              <a:rPr lang="pt-BR" dirty="0" err="1"/>
              <a:t>Socios</a:t>
            </a:r>
            <a:r>
              <a:rPr lang="pt-BR" dirty="0"/>
              <a:t> y </a:t>
            </a:r>
            <a:r>
              <a:rPr lang="pt-BR" dirty="0" err="1"/>
              <a:t>PJs</a:t>
            </a:r>
            <a:r>
              <a:rPr lang="pt-BR" dirty="0"/>
              <a:t>, se </a:t>
            </a:r>
            <a:r>
              <a:rPr lang="pt-BR" dirty="0" err="1"/>
              <a:t>preparan</a:t>
            </a:r>
            <a:r>
              <a:rPr lang="pt-BR" dirty="0"/>
              <a:t> Mercados de </a:t>
            </a:r>
            <a:r>
              <a:rPr lang="pt-BR" dirty="0" err="1"/>
              <a:t>Comparación</a:t>
            </a:r>
            <a:r>
              <a:rPr lang="pt-BR" dirty="0"/>
              <a:t> para CLT y Líquidos</a:t>
            </a:r>
            <a:r>
              <a:rPr lang="pt-BR" dirty="0" smtClean="0"/>
              <a:t>;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/>
              <a:t>Estrato entre Diferentes Áreas</a:t>
            </a:r>
            <a:r>
              <a:rPr lang="pt-BR" b="1" dirty="0" smtClean="0"/>
              <a:t>:</a:t>
            </a:r>
            <a:r>
              <a:rPr lang="pt-BR" dirty="0" smtClean="0"/>
              <a:t> </a:t>
            </a:r>
            <a:r>
              <a:rPr lang="pt-BR" dirty="0"/>
              <a:t>Estrato entre Diferentes Áreas: </a:t>
            </a:r>
            <a:r>
              <a:rPr lang="pt-BR" dirty="0" err="1"/>
              <a:t>Genera</a:t>
            </a:r>
            <a:r>
              <a:rPr lang="pt-BR" dirty="0"/>
              <a:t> </a:t>
            </a:r>
            <a:r>
              <a:rPr lang="pt-BR" dirty="0" err="1"/>
              <a:t>información</a:t>
            </a:r>
            <a:r>
              <a:rPr lang="pt-BR" dirty="0"/>
              <a:t> estratificada entre diferentes áreas (Consultiva, Escala / </a:t>
            </a:r>
            <a:r>
              <a:rPr lang="pt-BR" dirty="0" err="1"/>
              <a:t>Volumen</a:t>
            </a:r>
            <a:r>
              <a:rPr lang="pt-BR" dirty="0"/>
              <a:t> y No Jurídico, </a:t>
            </a:r>
            <a:r>
              <a:rPr lang="pt-BR" dirty="0" err="1"/>
              <a:t>según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consistencia</a:t>
            </a:r>
            <a:r>
              <a:rPr lang="pt-BR" dirty="0"/>
              <a:t> estadística </a:t>
            </a:r>
            <a:r>
              <a:rPr lang="pt-BR" dirty="0" err="1"/>
              <a:t>obtenida</a:t>
            </a:r>
            <a:r>
              <a:rPr lang="pt-BR" dirty="0"/>
              <a:t>)</a:t>
            </a:r>
            <a:r>
              <a:rPr lang="pt-BR" dirty="0" smtClean="0"/>
              <a:t>;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/>
              <a:t>Políticas de </a:t>
            </a:r>
            <a:r>
              <a:rPr lang="pt-BR" b="1" dirty="0" err="1"/>
              <a:t>Gestión</a:t>
            </a:r>
            <a:r>
              <a:rPr lang="pt-BR" b="1" dirty="0"/>
              <a:t> de </a:t>
            </a:r>
            <a:r>
              <a:rPr lang="pt-BR" b="1" dirty="0" err="1"/>
              <a:t>Remuneración</a:t>
            </a:r>
            <a:r>
              <a:rPr lang="pt-BR" b="1" dirty="0"/>
              <a:t> y </a:t>
            </a:r>
            <a:r>
              <a:rPr lang="pt-BR" b="1" dirty="0" err="1"/>
              <a:t>Beneficios</a:t>
            </a:r>
            <a:r>
              <a:rPr lang="pt-BR" b="1" dirty="0"/>
              <a:t> de </a:t>
            </a:r>
            <a:r>
              <a:rPr lang="pt-BR" b="1" dirty="0" err="1"/>
              <a:t>los</a:t>
            </a:r>
            <a:r>
              <a:rPr lang="pt-BR" b="1" dirty="0"/>
              <a:t> Participantes</a:t>
            </a:r>
            <a:r>
              <a:rPr lang="pt-BR" b="1" dirty="0" smtClean="0"/>
              <a:t>:</a:t>
            </a:r>
            <a:r>
              <a:rPr lang="pt-BR" dirty="0" smtClean="0"/>
              <a:t> </a:t>
            </a:r>
            <a:r>
              <a:rPr lang="pt-BR" dirty="0"/>
              <a:t>Desde una perspectiva </a:t>
            </a:r>
            <a:r>
              <a:rPr lang="pt-BR" dirty="0" err="1"/>
              <a:t>cualitativa</a:t>
            </a:r>
            <a:r>
              <a:rPr lang="pt-BR" dirty="0"/>
              <a:t>, se </a:t>
            </a:r>
            <a:r>
              <a:rPr lang="pt-BR" dirty="0" err="1"/>
              <a:t>analizan</a:t>
            </a:r>
            <a:r>
              <a:rPr lang="pt-BR" dirty="0"/>
              <a:t> </a:t>
            </a:r>
            <a:r>
              <a:rPr lang="pt-BR" dirty="0" err="1"/>
              <a:t>las</a:t>
            </a:r>
            <a:r>
              <a:rPr lang="pt-BR" dirty="0"/>
              <a:t> políticas y </a:t>
            </a:r>
            <a:r>
              <a:rPr lang="pt-BR" dirty="0" err="1"/>
              <a:t>prácticas</a:t>
            </a:r>
            <a:r>
              <a:rPr lang="pt-BR" dirty="0"/>
              <a:t> informadas</a:t>
            </a:r>
            <a:r>
              <a:rPr lang="pt-BR" dirty="0" smtClean="0"/>
              <a:t>;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0"/>
          </p:nvPr>
        </p:nvSpPr>
        <p:spPr>
          <a:xfrm>
            <a:off x="428596" y="1091095"/>
            <a:ext cx="8031836" cy="393689"/>
          </a:xfrm>
        </p:spPr>
        <p:txBody>
          <a:bodyPr/>
          <a:lstStyle/>
          <a:p>
            <a:r>
              <a:rPr lang="pt-BR" i="1" dirty="0" err="1">
                <a:latin typeface="Georgia" pitchFamily="18" charset="0"/>
              </a:rPr>
              <a:t>Caracteristicas</a:t>
            </a:r>
            <a:r>
              <a:rPr lang="pt-BR" i="1" dirty="0">
                <a:latin typeface="Georgia" pitchFamily="18" charset="0"/>
              </a:rPr>
              <a:t> de </a:t>
            </a:r>
            <a:r>
              <a:rPr lang="pt-BR" i="1" dirty="0" err="1">
                <a:latin typeface="Georgia" pitchFamily="18" charset="0"/>
              </a:rPr>
              <a:t>la</a:t>
            </a:r>
            <a:r>
              <a:rPr lang="pt-BR" i="1" dirty="0">
                <a:latin typeface="Georgia" pitchFamily="18" charset="0"/>
              </a:rPr>
              <a:t> </a:t>
            </a:r>
            <a:r>
              <a:rPr lang="pt-BR" i="1" dirty="0" err="1" smtClean="0">
                <a:latin typeface="Georgia" pitchFamily="18" charset="0"/>
              </a:rPr>
              <a:t>Encuesta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7504" y="200848"/>
            <a:ext cx="8031836" cy="428628"/>
          </a:xfrm>
        </p:spPr>
        <p:txBody>
          <a:bodyPr/>
          <a:lstStyle/>
          <a:p>
            <a:r>
              <a:rPr lang="pt-BR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thern" pitchFamily="2" charset="0"/>
              </a:rPr>
              <a:t>PWR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dirty="0" err="1" smtClean="0">
                <a:latin typeface="Arial Rounded MT Bold" pitchFamily="34" charset="0"/>
              </a:rPr>
              <a:t>Abogados</a:t>
            </a:r>
            <a:r>
              <a:rPr lang="pt-BR" dirty="0" smtClean="0">
                <a:latin typeface="Arial Rounded MT Bold" pitchFamily="34" charset="0"/>
              </a:rPr>
              <a:t> 2020</a:t>
            </a:r>
            <a:endParaRPr lang="en-US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9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457200" y="1619580"/>
            <a:ext cx="7972452" cy="4257692"/>
          </a:xfrm>
        </p:spPr>
        <p:txBody>
          <a:bodyPr/>
          <a:lstStyle/>
          <a:p>
            <a:pPr algn="just"/>
            <a:r>
              <a:rPr lang="pt-BR" b="1" dirty="0" smtClean="0"/>
              <a:t>Indicadores:</a:t>
            </a:r>
            <a:r>
              <a:rPr lang="pt-BR" dirty="0" smtClean="0"/>
              <a:t> </a:t>
            </a:r>
            <a:r>
              <a:rPr lang="pt-BR" dirty="0"/>
              <a:t>: Para robustecer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información</a:t>
            </a:r>
            <a:r>
              <a:rPr lang="pt-BR" dirty="0"/>
              <a:t> de </a:t>
            </a:r>
            <a:r>
              <a:rPr lang="pt-BR" dirty="0" err="1"/>
              <a:t>gestión</a:t>
            </a:r>
            <a:r>
              <a:rPr lang="pt-BR" dirty="0"/>
              <a:t> de </a:t>
            </a:r>
            <a:r>
              <a:rPr lang="pt-BR" dirty="0" err="1"/>
              <a:t>la</a:t>
            </a:r>
            <a:r>
              <a:rPr lang="pt-BR" dirty="0" smtClean="0"/>
              <a:t> </a:t>
            </a:r>
            <a:r>
              <a:rPr lang="pt-BR" cap="small" dirty="0" err="1" smtClean="0"/>
              <a:t>Encuesta</a:t>
            </a:r>
            <a:r>
              <a:rPr lang="pt-BR" dirty="0" smtClean="0"/>
              <a:t> </a:t>
            </a:r>
            <a:r>
              <a:rPr lang="pt-BR" dirty="0"/>
              <a:t>y dadas </a:t>
            </a:r>
            <a:r>
              <a:rPr lang="pt-BR" dirty="0" err="1"/>
              <a:t>las</a:t>
            </a:r>
            <a:r>
              <a:rPr lang="pt-BR" dirty="0"/>
              <a:t> peculiaridades </a:t>
            </a:r>
            <a:r>
              <a:rPr lang="pt-BR" dirty="0" err="1"/>
              <a:t>del</a:t>
            </a:r>
            <a:r>
              <a:rPr lang="pt-BR" dirty="0"/>
              <a:t> segmento, </a:t>
            </a:r>
            <a:r>
              <a:rPr lang="pt-BR" dirty="0" err="1"/>
              <a:t>además</a:t>
            </a:r>
            <a:r>
              <a:rPr lang="pt-BR" dirty="0"/>
              <a:t> </a:t>
            </a:r>
            <a:r>
              <a:rPr lang="pt-BR" cap="small" dirty="0"/>
              <a:t>índice de </a:t>
            </a:r>
            <a:r>
              <a:rPr lang="pt-BR" cap="small" dirty="0" err="1"/>
              <a:t>distribución</a:t>
            </a:r>
            <a:r>
              <a:rPr lang="pt-BR" cap="small" dirty="0"/>
              <a:t> </a:t>
            </a:r>
            <a:r>
              <a:rPr lang="pt-BR" cap="small" dirty="0" err="1"/>
              <a:t>del</a:t>
            </a:r>
            <a:r>
              <a:rPr lang="pt-BR" cap="small" dirty="0"/>
              <a:t> </a:t>
            </a:r>
            <a:r>
              <a:rPr lang="pt-BR" cap="small" dirty="0" err="1"/>
              <a:t>bono</a:t>
            </a:r>
            <a:r>
              <a:rPr lang="pt-BR" cap="small" dirty="0"/>
              <a:t> pool</a:t>
            </a:r>
            <a:r>
              <a:rPr lang="pt-BR" dirty="0" smtClean="0"/>
              <a:t> por Área y </a:t>
            </a:r>
            <a:r>
              <a:rPr lang="pt-BR" dirty="0"/>
              <a:t>P</a:t>
            </a:r>
            <a:r>
              <a:rPr lang="pt-BR" dirty="0" smtClean="0"/>
              <a:t>osiciones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mismo</a:t>
            </a:r>
            <a:r>
              <a:rPr lang="pt-BR" dirty="0"/>
              <a:t>, </a:t>
            </a:r>
            <a:r>
              <a:rPr lang="pt-BR" dirty="0" err="1"/>
              <a:t>creamos</a:t>
            </a:r>
            <a:r>
              <a:rPr lang="pt-BR" dirty="0" smtClean="0"/>
              <a:t> </a:t>
            </a:r>
            <a:r>
              <a:rPr lang="pt-BR" cap="small" dirty="0" err="1" smtClean="0"/>
              <a:t>otros</a:t>
            </a:r>
            <a:r>
              <a:rPr lang="pt-BR" dirty="0" smtClean="0"/>
              <a:t> </a:t>
            </a:r>
            <a:r>
              <a:rPr lang="pt-BR" dirty="0"/>
              <a:t>que </a:t>
            </a:r>
            <a:r>
              <a:rPr lang="pt-BR" dirty="0" err="1"/>
              <a:t>correlacionan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 smtClean="0"/>
              <a:t> </a:t>
            </a:r>
            <a:r>
              <a:rPr lang="pt-BR" cap="small" dirty="0" err="1" smtClean="0"/>
              <a:t>masa</a:t>
            </a:r>
            <a:r>
              <a:rPr lang="pt-BR" cap="small" dirty="0" smtClean="0"/>
              <a:t> </a:t>
            </a:r>
            <a:r>
              <a:rPr lang="pt-BR" cap="small" dirty="0"/>
              <a:t>salarial</a:t>
            </a:r>
            <a:r>
              <a:rPr lang="pt-BR" dirty="0"/>
              <a:t> y</a:t>
            </a:r>
            <a:r>
              <a:rPr lang="pt-BR" dirty="0" smtClean="0"/>
              <a:t> </a:t>
            </a:r>
            <a:r>
              <a:rPr lang="pt-BR" dirty="0" err="1" smtClean="0"/>
              <a:t>el</a:t>
            </a:r>
            <a:r>
              <a:rPr lang="pt-BR" dirty="0" smtClean="0"/>
              <a:t> </a:t>
            </a:r>
            <a:r>
              <a:rPr lang="pt-BR" cap="small" dirty="0"/>
              <a:t>Bono Pool</a:t>
            </a:r>
            <a:r>
              <a:rPr lang="pt-BR" dirty="0" smtClean="0"/>
              <a:t> </a:t>
            </a:r>
            <a:r>
              <a:rPr lang="pt-BR" dirty="0" err="1" smtClean="0"/>
              <a:t>con</a:t>
            </a:r>
            <a:r>
              <a:rPr lang="pt-BR" dirty="0" smtClean="0"/>
              <a:t> </a:t>
            </a:r>
            <a:r>
              <a:rPr lang="pt-BR" dirty="0" err="1" smtClean="0"/>
              <a:t>el</a:t>
            </a:r>
            <a:r>
              <a:rPr lang="pt-BR" dirty="0" smtClean="0"/>
              <a:t> </a:t>
            </a:r>
            <a:r>
              <a:rPr lang="pt-BR" cap="small" dirty="0" err="1"/>
              <a:t>ingreso</a:t>
            </a:r>
            <a:r>
              <a:rPr lang="pt-BR" cap="small" dirty="0"/>
              <a:t> neto</a:t>
            </a:r>
            <a:r>
              <a:rPr lang="pt-BR" dirty="0" smtClean="0"/>
              <a:t> y </a:t>
            </a:r>
            <a:r>
              <a:rPr lang="pt-BR" dirty="0" err="1" smtClean="0"/>
              <a:t>el</a:t>
            </a:r>
            <a:r>
              <a:rPr lang="pt-BR" dirty="0" smtClean="0"/>
              <a:t> </a:t>
            </a:r>
            <a:r>
              <a:rPr lang="pt-BR" cap="small" dirty="0"/>
              <a:t>beneficio operativo</a:t>
            </a:r>
            <a:r>
              <a:rPr lang="pt-BR" dirty="0" smtClean="0"/>
              <a:t> de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cap="small" dirty="0" smtClean="0"/>
              <a:t>Oficina</a:t>
            </a:r>
            <a:r>
              <a:rPr lang="pt-BR" dirty="0" smtClean="0"/>
              <a:t>.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err="1"/>
              <a:t>Regionalización</a:t>
            </a:r>
            <a:r>
              <a:rPr lang="pt-BR" b="1" dirty="0"/>
              <a:t> y </a:t>
            </a:r>
            <a:r>
              <a:rPr lang="pt-BR" b="1" dirty="0" err="1"/>
              <a:t>Comparación</a:t>
            </a:r>
            <a:r>
              <a:rPr lang="pt-BR" b="1" dirty="0"/>
              <a:t> </a:t>
            </a:r>
            <a:r>
              <a:rPr lang="pt-BR" b="1" dirty="0" err="1"/>
              <a:t>con</a:t>
            </a:r>
            <a:r>
              <a:rPr lang="pt-BR" b="1" dirty="0"/>
              <a:t> </a:t>
            </a:r>
            <a:r>
              <a:rPr lang="pt-BR" b="1" dirty="0" err="1"/>
              <a:t>otros</a:t>
            </a:r>
            <a:r>
              <a:rPr lang="pt-BR" b="1" dirty="0"/>
              <a:t> Mercados</a:t>
            </a:r>
            <a:r>
              <a:rPr lang="pt-BR" b="1" dirty="0" smtClean="0"/>
              <a:t>:</a:t>
            </a:r>
            <a:r>
              <a:rPr lang="pt-BR" dirty="0" smtClean="0"/>
              <a:t> </a:t>
            </a:r>
            <a:r>
              <a:rPr lang="pt-BR" dirty="0" err="1"/>
              <a:t>Además</a:t>
            </a:r>
            <a:r>
              <a:rPr lang="pt-BR" dirty="0"/>
              <a:t>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comparación</a:t>
            </a:r>
            <a:r>
              <a:rPr lang="pt-BR" dirty="0"/>
              <a:t>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otros</a:t>
            </a:r>
            <a:r>
              <a:rPr lang="pt-BR" dirty="0"/>
              <a:t> Mercados (Consumo &amp; </a:t>
            </a:r>
            <a:r>
              <a:rPr lang="pt-BR" dirty="0" err="1"/>
              <a:t>Servicios</a:t>
            </a:r>
            <a:r>
              <a:rPr lang="pt-BR" dirty="0"/>
              <a:t>, por </a:t>
            </a:r>
            <a:r>
              <a:rPr lang="pt-BR" dirty="0" err="1"/>
              <a:t>ejemplo</a:t>
            </a:r>
            <a:r>
              <a:rPr lang="pt-BR" dirty="0"/>
              <a:t>),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caso de una </a:t>
            </a:r>
            <a:r>
              <a:rPr lang="pt-BR" dirty="0" err="1"/>
              <a:t>frecuencia</a:t>
            </a:r>
            <a:r>
              <a:rPr lang="pt-BR" dirty="0"/>
              <a:t> </a:t>
            </a:r>
            <a:r>
              <a:rPr lang="pt-BR" dirty="0" err="1"/>
              <a:t>estatistica</a:t>
            </a:r>
            <a:r>
              <a:rPr lang="pt-BR" dirty="0"/>
              <a:t>, se </a:t>
            </a:r>
            <a:r>
              <a:rPr lang="pt-BR" dirty="0" err="1"/>
              <a:t>desarrollarán</a:t>
            </a:r>
            <a:r>
              <a:rPr lang="pt-BR" dirty="0"/>
              <a:t> mercados regionalizados</a:t>
            </a:r>
            <a:r>
              <a:rPr lang="pt-BR" dirty="0" smtClean="0"/>
              <a:t>;</a:t>
            </a:r>
          </a:p>
          <a:p>
            <a:pPr algn="just"/>
            <a:endParaRPr lang="pt-BR" b="1" i="1" dirty="0" smtClean="0"/>
          </a:p>
          <a:p>
            <a:pPr algn="just"/>
            <a:r>
              <a:rPr lang="pt-BR" b="1" i="1" dirty="0" smtClean="0"/>
              <a:t>Hotline: </a:t>
            </a:r>
            <a:r>
              <a:rPr lang="pt-BR" dirty="0" err="1"/>
              <a:t>Apoyo</a:t>
            </a:r>
            <a:r>
              <a:rPr lang="pt-BR" dirty="0"/>
              <a:t> </a:t>
            </a:r>
            <a:r>
              <a:rPr lang="pt-BR" dirty="0" smtClean="0"/>
              <a:t>de </a:t>
            </a:r>
            <a:r>
              <a:rPr lang="pt-BR" dirty="0" smtClean="0">
                <a:latin typeface="Southern" pitchFamily="2" charset="0"/>
              </a:rPr>
              <a:t>WISDOM</a:t>
            </a:r>
            <a:r>
              <a:rPr lang="pt-BR" dirty="0" smtClean="0"/>
              <a:t> </a:t>
            </a:r>
            <a:r>
              <a:rPr lang="pt-BR" dirty="0"/>
              <a:t>durante todo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año</a:t>
            </a:r>
            <a:r>
              <a:rPr lang="pt-BR" dirty="0"/>
              <a:t> ante </a:t>
            </a:r>
            <a:r>
              <a:rPr lang="pt-BR" dirty="0" err="1"/>
              <a:t>dudas</a:t>
            </a:r>
            <a:r>
              <a:rPr lang="pt-BR" dirty="0"/>
              <a:t> sobre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gestión</a:t>
            </a:r>
            <a:r>
              <a:rPr lang="pt-BR" dirty="0"/>
              <a:t>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remuneración</a:t>
            </a:r>
            <a:r>
              <a:rPr lang="pt-BR" dirty="0"/>
              <a:t> y </a:t>
            </a:r>
            <a:r>
              <a:rPr lang="pt-BR" dirty="0" err="1"/>
              <a:t>evaluación</a:t>
            </a:r>
            <a:r>
              <a:rPr lang="pt-BR" dirty="0"/>
              <a:t> de </a:t>
            </a:r>
            <a:r>
              <a:rPr lang="pt-BR" dirty="0" err="1"/>
              <a:t>puestos</a:t>
            </a:r>
            <a:r>
              <a:rPr lang="pt-BR" dirty="0" smtClean="0"/>
              <a:t>.</a:t>
            </a:r>
            <a:endParaRPr lang="pt-BR" b="1" i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0"/>
          </p:nvPr>
        </p:nvSpPr>
        <p:spPr>
          <a:xfrm>
            <a:off x="428596" y="1091095"/>
            <a:ext cx="8031836" cy="393689"/>
          </a:xfrm>
        </p:spPr>
        <p:txBody>
          <a:bodyPr/>
          <a:lstStyle/>
          <a:p>
            <a:r>
              <a:rPr lang="pt-BR" i="1" dirty="0" err="1">
                <a:latin typeface="Georgia" pitchFamily="18" charset="0"/>
              </a:rPr>
              <a:t>Caracteristicas</a:t>
            </a:r>
            <a:r>
              <a:rPr lang="pt-BR" i="1" dirty="0">
                <a:latin typeface="Georgia" pitchFamily="18" charset="0"/>
              </a:rPr>
              <a:t> de </a:t>
            </a:r>
            <a:r>
              <a:rPr lang="pt-BR" i="1" dirty="0" err="1">
                <a:latin typeface="Georgia" pitchFamily="18" charset="0"/>
              </a:rPr>
              <a:t>la</a:t>
            </a:r>
            <a:r>
              <a:rPr lang="pt-BR" i="1" dirty="0">
                <a:latin typeface="Georgia" pitchFamily="18" charset="0"/>
              </a:rPr>
              <a:t> </a:t>
            </a:r>
            <a:r>
              <a:rPr lang="pt-BR" i="1" dirty="0" err="1" smtClean="0">
                <a:latin typeface="Georgia" pitchFamily="18" charset="0"/>
              </a:rPr>
              <a:t>Encuesta</a:t>
            </a:r>
            <a:r>
              <a:rPr lang="pt-BR" i="1" dirty="0">
                <a:latin typeface="Georgia" pitchFamily="18" charset="0"/>
              </a:rPr>
              <a:t> 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7504" y="200848"/>
            <a:ext cx="8031836" cy="428628"/>
          </a:xfrm>
        </p:spPr>
        <p:txBody>
          <a:bodyPr/>
          <a:lstStyle/>
          <a:p>
            <a:r>
              <a:rPr lang="pt-BR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thern" pitchFamily="2" charset="0"/>
              </a:rPr>
              <a:t>PWR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dirty="0" err="1" smtClean="0">
                <a:latin typeface="Arial Rounded MT Bold" pitchFamily="34" charset="0"/>
              </a:rPr>
              <a:t>Abogados</a:t>
            </a:r>
            <a:r>
              <a:rPr lang="pt-BR" dirty="0" smtClean="0">
                <a:latin typeface="Arial Rounded MT Bold" pitchFamily="34" charset="0"/>
              </a:rPr>
              <a:t> 2020</a:t>
            </a:r>
            <a:endParaRPr lang="en-US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36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107504" y="200848"/>
            <a:ext cx="8031836" cy="428628"/>
          </a:xfrm>
        </p:spPr>
        <p:txBody>
          <a:bodyPr/>
          <a:lstStyle/>
          <a:p>
            <a:r>
              <a:rPr lang="pt-BR" dirty="0" smtClean="0">
                <a:latin typeface="Arial Rounded MT Bold" pitchFamily="34" charset="0"/>
              </a:rPr>
              <a:t>Cronograma </a:t>
            </a:r>
            <a:r>
              <a:rPr lang="pt-BR" dirty="0">
                <a:latin typeface="Southern" pitchFamily="2" charset="0"/>
              </a:rPr>
              <a:t>PWR</a:t>
            </a:r>
            <a:r>
              <a:rPr lang="pt-BR" dirty="0">
                <a:latin typeface="Arial Rounded MT Bold" pitchFamily="34" charset="0"/>
              </a:rPr>
              <a:t> </a:t>
            </a:r>
            <a:r>
              <a:rPr lang="pt-BR" dirty="0" err="1" smtClean="0">
                <a:latin typeface="Arial Rounded MT Bold" pitchFamily="34" charset="0"/>
              </a:rPr>
              <a:t>Abogados</a:t>
            </a:r>
            <a:r>
              <a:rPr lang="pt-BR" dirty="0" smtClean="0">
                <a:latin typeface="Arial Rounded MT Bold" pitchFamily="34" charset="0"/>
              </a:rPr>
              <a:t> 2020</a:t>
            </a:r>
            <a:endParaRPr lang="pt-BR" dirty="0">
              <a:latin typeface="Arial Rounded MT Bold" pitchFamily="34" charset="0"/>
            </a:endParaRP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286660" y="1052736"/>
            <a:ext cx="8639176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graphicFrame>
        <p:nvGraphicFramePr>
          <p:cNvPr id="198" name="Tabela 1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217231"/>
              </p:ext>
            </p:extLst>
          </p:nvPr>
        </p:nvGraphicFramePr>
        <p:xfrm>
          <a:off x="274725" y="1268760"/>
          <a:ext cx="8617755" cy="4320481"/>
        </p:xfrm>
        <a:graphic>
          <a:graphicData uri="http://schemas.openxmlformats.org/drawingml/2006/table">
            <a:tbl>
              <a:tblPr/>
              <a:tblGrid>
                <a:gridCol w="3128123"/>
                <a:gridCol w="288928"/>
                <a:gridCol w="288928"/>
                <a:gridCol w="288928"/>
                <a:gridCol w="288928"/>
                <a:gridCol w="288928"/>
                <a:gridCol w="288928"/>
                <a:gridCol w="288928"/>
                <a:gridCol w="288928"/>
                <a:gridCol w="288928"/>
                <a:gridCol w="288928"/>
                <a:gridCol w="288928"/>
                <a:gridCol w="288928"/>
                <a:gridCol w="288928"/>
                <a:gridCol w="288928"/>
                <a:gridCol w="288928"/>
                <a:gridCol w="288928"/>
                <a:gridCol w="288928"/>
                <a:gridCol w="288928"/>
                <a:gridCol w="288928"/>
              </a:tblGrid>
              <a:tr h="3337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thern"/>
                        </a:rPr>
                        <a:t>PWR</a:t>
                      </a:r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pt-BR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Abogados</a:t>
                      </a:r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2020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19"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Cronograma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1522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19"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(Meses - Semanas)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33771"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Pasos</a:t>
                      </a:r>
                      <a:r>
                        <a:rPr lang="pt-BR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de </a:t>
                      </a:r>
                      <a:r>
                        <a:rPr lang="pt-BR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la</a:t>
                      </a:r>
                      <a:r>
                        <a:rPr lang="pt-BR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Encuesta</a:t>
                      </a:r>
                      <a:endParaRPr lang="pt-BR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Hasta </a:t>
                      </a:r>
                      <a:r>
                        <a:rPr lang="pt-BR" sz="10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Julio</a:t>
                      </a:r>
                      <a:endParaRPr lang="pt-B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Agosto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Septiembre</a:t>
                      </a:r>
                      <a:endParaRPr lang="pt-BR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Octubre</a:t>
                      </a:r>
                      <a:endParaRPr lang="pt-BR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Noviembre</a:t>
                      </a:r>
                      <a:endParaRPr lang="pt-BR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3377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377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Contacto</a:t>
                      </a:r>
                      <a:r>
                        <a:rPr lang="pt-B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Oficinas - </a:t>
                      </a:r>
                      <a:r>
                        <a:rPr lang="pt-BR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Panel</a:t>
                      </a:r>
                      <a:r>
                        <a:rPr lang="pt-B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de </a:t>
                      </a:r>
                      <a:r>
                        <a:rPr lang="pt-BR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Contratistas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7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Invitación</a:t>
                      </a:r>
                      <a:r>
                        <a:rPr lang="pt-B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Oficinas  - </a:t>
                      </a:r>
                      <a:r>
                        <a:rPr lang="pt-BR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Panel</a:t>
                      </a:r>
                      <a:r>
                        <a:rPr lang="pt-B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de Patrocinados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7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Oficinas  - Confirmar </a:t>
                      </a:r>
                      <a:r>
                        <a:rPr lang="pt-BR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Participación</a:t>
                      </a:r>
                      <a:endParaRPr lang="pt-B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7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Oficinas - Definir </a:t>
                      </a:r>
                      <a:r>
                        <a:rPr lang="pt-BR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Panel</a:t>
                      </a:r>
                      <a:r>
                        <a:rPr lang="pt-B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de Participantes</a:t>
                      </a:r>
                      <a:endParaRPr lang="pt-B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7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Oficinas - </a:t>
                      </a:r>
                      <a:r>
                        <a:rPr lang="pt-BR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Recolección</a:t>
                      </a:r>
                      <a:r>
                        <a:rPr lang="pt-B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de </a:t>
                      </a:r>
                      <a:r>
                        <a:rPr lang="pt-BR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Información</a:t>
                      </a:r>
                      <a:r>
                        <a:rPr lang="pt-B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Individual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7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Oficinas - </a:t>
                      </a:r>
                      <a:r>
                        <a:rPr lang="pt-BR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Información</a:t>
                      </a:r>
                      <a:r>
                        <a:rPr lang="pt-B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de </a:t>
                      </a:r>
                      <a:r>
                        <a:rPr lang="pt-BR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Análisis</a:t>
                      </a:r>
                      <a:r>
                        <a:rPr lang="pt-B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Individual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7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Mercados - </a:t>
                      </a:r>
                      <a:r>
                        <a:rPr lang="pt-BR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Tabulación</a:t>
                      </a:r>
                      <a:r>
                        <a:rPr lang="pt-B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y </a:t>
                      </a:r>
                      <a:r>
                        <a:rPr lang="pt-BR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Análisis</a:t>
                      </a:r>
                      <a:r>
                        <a:rPr lang="pt-B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de Resultados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7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Informe - </a:t>
                      </a:r>
                      <a:r>
                        <a:rPr lang="pt-BR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Montaje</a:t>
                      </a:r>
                      <a:r>
                        <a:rPr lang="pt-B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y Entrega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771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Resultados </a:t>
                      </a:r>
                      <a:r>
                        <a:rPr lang="pt-BR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Generales</a:t>
                      </a:r>
                      <a:r>
                        <a:rPr lang="pt-B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– </a:t>
                      </a:r>
                      <a:r>
                        <a:rPr lang="pt-BR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Presentación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33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91264" cy="2016000"/>
          </a:xfrm>
        </p:spPr>
        <p:txBody>
          <a:bodyPr/>
          <a:lstStyle/>
          <a:p>
            <a:pPr algn="just"/>
            <a:r>
              <a:rPr lang="pt-BR" dirty="0"/>
              <a:t>Cada participante </a:t>
            </a:r>
            <a:r>
              <a:rPr lang="pt-BR" dirty="0" err="1"/>
              <a:t>nombrará</a:t>
            </a:r>
            <a:r>
              <a:rPr lang="pt-BR" dirty="0"/>
              <a:t> a uno de sus </a:t>
            </a:r>
            <a:r>
              <a:rPr lang="pt-BR" dirty="0" err="1" smtClean="0"/>
              <a:t>profesionales</a:t>
            </a:r>
            <a:r>
              <a:rPr lang="pt-BR" dirty="0" smtClean="0"/>
              <a:t> como </a:t>
            </a:r>
            <a:r>
              <a:rPr lang="pt-BR" cap="small" dirty="0"/>
              <a:t>Facilitador de </a:t>
            </a:r>
            <a:r>
              <a:rPr lang="pt-BR" cap="small" dirty="0" err="1"/>
              <a:t>la</a:t>
            </a:r>
            <a:r>
              <a:rPr lang="pt-BR" cap="small" dirty="0"/>
              <a:t> </a:t>
            </a:r>
            <a:r>
              <a:rPr lang="pt-BR" cap="small" dirty="0" err="1"/>
              <a:t>Encuesta</a:t>
            </a:r>
            <a:r>
              <a:rPr lang="pt-BR" dirty="0" smtClean="0"/>
              <a:t>.</a:t>
            </a:r>
          </a:p>
          <a:p>
            <a:pPr algn="just"/>
            <a:endParaRPr lang="pt-BR" sz="1400" dirty="0"/>
          </a:p>
          <a:p>
            <a:pPr algn="just"/>
            <a:r>
              <a:rPr lang="pt-BR" dirty="0"/>
              <a:t>Corresponderá a </a:t>
            </a:r>
            <a:r>
              <a:rPr lang="pt-BR" dirty="0" err="1" smtClean="0"/>
              <a:t>los</a:t>
            </a:r>
            <a:r>
              <a:rPr lang="pt-BR" dirty="0" smtClean="0"/>
              <a:t> </a:t>
            </a:r>
            <a:r>
              <a:rPr lang="pt-BR" cap="small" dirty="0" smtClean="0"/>
              <a:t>Facilitadores</a:t>
            </a:r>
            <a:r>
              <a:rPr lang="pt-BR" dirty="0" smtClean="0"/>
              <a:t> </a:t>
            </a:r>
            <a:r>
              <a:rPr lang="pt-BR" dirty="0"/>
              <a:t>brindar </a:t>
            </a:r>
            <a:r>
              <a:rPr lang="pt-BR" dirty="0" err="1"/>
              <a:t>información</a:t>
            </a:r>
            <a:r>
              <a:rPr lang="pt-BR" dirty="0"/>
              <a:t> que permita </a:t>
            </a:r>
            <a:r>
              <a:rPr lang="pt-BR" dirty="0" err="1"/>
              <a:t>un</a:t>
            </a:r>
            <a:r>
              <a:rPr lang="pt-BR" dirty="0"/>
              <a:t> </a:t>
            </a:r>
            <a:r>
              <a:rPr lang="pt-BR" dirty="0" err="1"/>
              <a:t>mejor</a:t>
            </a:r>
            <a:r>
              <a:rPr lang="pt-BR" dirty="0"/>
              <a:t> </a:t>
            </a:r>
            <a:r>
              <a:rPr lang="pt-BR" dirty="0" err="1"/>
              <a:t>entendimiento</a:t>
            </a:r>
            <a:r>
              <a:rPr lang="pt-BR" dirty="0"/>
              <a:t> de sus </a:t>
            </a:r>
            <a:r>
              <a:rPr lang="pt-BR" dirty="0" smtClean="0"/>
              <a:t>Empresas</a:t>
            </a:r>
            <a:r>
              <a:rPr lang="pt-BR" dirty="0"/>
              <a:t>, tales como </a:t>
            </a:r>
            <a:r>
              <a:rPr lang="pt-BR" dirty="0" err="1"/>
              <a:t>plan</a:t>
            </a:r>
            <a:r>
              <a:rPr lang="pt-BR" dirty="0"/>
              <a:t> de </a:t>
            </a:r>
            <a:r>
              <a:rPr lang="pt-BR" dirty="0" err="1"/>
              <a:t>negocios</a:t>
            </a:r>
            <a:r>
              <a:rPr lang="pt-BR" dirty="0"/>
              <a:t> y dimensiones, </a:t>
            </a:r>
            <a:r>
              <a:rPr lang="pt-BR" dirty="0" err="1"/>
              <a:t>posibles</a:t>
            </a:r>
            <a:r>
              <a:rPr lang="pt-BR" dirty="0"/>
              <a:t> </a:t>
            </a:r>
            <a:r>
              <a:rPr lang="pt-BR" dirty="0" err="1"/>
              <a:t>descripciones</a:t>
            </a:r>
            <a:r>
              <a:rPr lang="pt-BR" dirty="0"/>
              <a:t> y </a:t>
            </a:r>
            <a:r>
              <a:rPr lang="pt-BR" dirty="0" err="1"/>
              <a:t>organigramas</a:t>
            </a:r>
            <a:r>
              <a:rPr lang="pt-BR" dirty="0"/>
              <a:t> que </a:t>
            </a:r>
            <a:r>
              <a:rPr lang="pt-BR" dirty="0" err="1"/>
              <a:t>reflejen</a:t>
            </a:r>
            <a:r>
              <a:rPr lang="pt-BR" dirty="0"/>
              <a:t> </a:t>
            </a:r>
            <a:r>
              <a:rPr lang="pt-BR" dirty="0" err="1"/>
              <a:t>las</a:t>
            </a:r>
            <a:r>
              <a:rPr lang="pt-BR" dirty="0"/>
              <a:t> </a:t>
            </a:r>
            <a:r>
              <a:rPr lang="pt-BR" dirty="0" err="1"/>
              <a:t>estructuras</a:t>
            </a:r>
            <a:r>
              <a:rPr lang="pt-BR" dirty="0"/>
              <a:t> de mando y </a:t>
            </a:r>
            <a:r>
              <a:rPr lang="pt-BR" dirty="0" err="1"/>
              <a:t>los</a:t>
            </a:r>
            <a:r>
              <a:rPr lang="pt-BR" dirty="0"/>
              <a:t> </a:t>
            </a:r>
            <a:r>
              <a:rPr lang="pt-BR" dirty="0" err="1"/>
              <a:t>puestos</a:t>
            </a:r>
            <a:r>
              <a:rPr lang="pt-BR" dirty="0"/>
              <a:t> de </a:t>
            </a:r>
            <a:r>
              <a:rPr lang="pt-BR" dirty="0" err="1"/>
              <a:t>contribución</a:t>
            </a:r>
            <a:r>
              <a:rPr lang="pt-BR" dirty="0"/>
              <a:t> individual subordinados a </a:t>
            </a:r>
            <a:r>
              <a:rPr lang="pt-BR" dirty="0" err="1"/>
              <a:t>ellos</a:t>
            </a:r>
            <a:r>
              <a:rPr lang="pt-BR" dirty="0"/>
              <a:t>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personal</a:t>
            </a:r>
            <a:r>
              <a:rPr lang="pt-BR" dirty="0"/>
              <a:t> respectivo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0"/>
          </p:nvPr>
        </p:nvSpPr>
        <p:spPr>
          <a:xfrm>
            <a:off x="428596" y="1091095"/>
            <a:ext cx="8031836" cy="393689"/>
          </a:xfrm>
        </p:spPr>
        <p:txBody>
          <a:bodyPr/>
          <a:lstStyle/>
          <a:p>
            <a:r>
              <a:rPr lang="pt-BR" i="1" dirty="0" err="1">
                <a:latin typeface="Georgia" pitchFamily="18" charset="0"/>
              </a:rPr>
              <a:t>Planificación</a:t>
            </a:r>
            <a:r>
              <a:rPr lang="pt-BR" i="1" dirty="0">
                <a:latin typeface="Georgia" pitchFamily="18" charset="0"/>
              </a:rPr>
              <a:t> y </a:t>
            </a:r>
            <a:r>
              <a:rPr lang="pt-BR" i="1" dirty="0" err="1" smtClean="0">
                <a:latin typeface="Georgia" pitchFamily="18" charset="0"/>
              </a:rPr>
              <a:t>Programación</a:t>
            </a:r>
            <a:endParaRPr lang="pt-BR" i="1" dirty="0">
              <a:latin typeface="Georgia" pitchFamily="18" charset="0"/>
            </a:endParaRPr>
          </a:p>
        </p:txBody>
      </p:sp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107504" y="200848"/>
            <a:ext cx="8031836" cy="428628"/>
          </a:xfrm>
        </p:spPr>
        <p:txBody>
          <a:bodyPr/>
          <a:lstStyle/>
          <a:p>
            <a:r>
              <a:rPr lang="pt-BR" dirty="0">
                <a:latin typeface="Arial Rounded MT Bold" pitchFamily="34" charset="0"/>
              </a:rPr>
              <a:t>Etapas </a:t>
            </a:r>
            <a:r>
              <a:rPr lang="pt-BR" dirty="0">
                <a:latin typeface="Southern" pitchFamily="2" charset="0"/>
              </a:rPr>
              <a:t>PWR</a:t>
            </a:r>
            <a:r>
              <a:rPr lang="pt-BR" dirty="0">
                <a:latin typeface="Arial Rounded MT Bold" pitchFamily="34" charset="0"/>
              </a:rPr>
              <a:t> </a:t>
            </a:r>
            <a:r>
              <a:rPr lang="pt-BR" dirty="0" err="1" smtClean="0">
                <a:latin typeface="Arial Rounded MT Bold" pitchFamily="34" charset="0"/>
              </a:rPr>
              <a:t>Abogados</a:t>
            </a:r>
            <a:r>
              <a:rPr lang="pt-BR" dirty="0" smtClean="0">
                <a:latin typeface="Arial Rounded MT Bold" pitchFamily="34" charset="0"/>
              </a:rPr>
              <a:t> 2020</a:t>
            </a:r>
            <a:endParaRPr lang="pt-BR" dirty="0">
              <a:latin typeface="Arial Rounded MT Bold" pitchFamily="34" charset="0"/>
            </a:endParaRPr>
          </a:p>
        </p:txBody>
      </p:sp>
      <p:sp>
        <p:nvSpPr>
          <p:cNvPr id="7" name="Espaço Reservado para Conteúdo 1"/>
          <p:cNvSpPr txBox="1">
            <a:spLocks/>
          </p:cNvSpPr>
          <p:nvPr/>
        </p:nvSpPr>
        <p:spPr bwMode="auto">
          <a:xfrm>
            <a:off x="424140" y="4226138"/>
            <a:ext cx="8219256" cy="159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Tx/>
              <a:buBlip>
                <a:blip r:embed="rId2"/>
              </a:buBlip>
              <a:defRPr sz="1600" b="0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1pPr>
            <a:lvl2pPr marL="627063" indent="-271463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Tx/>
              <a:buBlip>
                <a:blip r:embed="rId2"/>
              </a:buBlip>
              <a:defRPr sz="1400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smtClean="0">
                <a:latin typeface="Southern" pitchFamily="2" charset="0"/>
              </a:rPr>
              <a:t>WISDOM</a:t>
            </a:r>
            <a:r>
              <a:rPr lang="pt-BR" dirty="0" smtClean="0"/>
              <a:t> </a:t>
            </a:r>
            <a:r>
              <a:rPr lang="pt-BR" dirty="0"/>
              <a:t>preparará una </a:t>
            </a:r>
            <a:r>
              <a:rPr lang="pt-BR" dirty="0" err="1"/>
              <a:t>propuesta</a:t>
            </a:r>
            <a:r>
              <a:rPr lang="pt-BR" dirty="0"/>
              <a:t> "a medida" para </a:t>
            </a:r>
            <a:r>
              <a:rPr lang="pt-BR" dirty="0" err="1"/>
              <a:t>el</a:t>
            </a:r>
            <a:r>
              <a:rPr lang="pt-BR" dirty="0"/>
              <a:t> Material de </a:t>
            </a:r>
            <a:r>
              <a:rPr lang="pt-BR" dirty="0" err="1"/>
              <a:t>Colección</a:t>
            </a:r>
            <a:r>
              <a:rPr lang="pt-BR" dirty="0"/>
              <a:t> </a:t>
            </a:r>
            <a:r>
              <a:rPr lang="pt-BR" dirty="0" err="1"/>
              <a:t>basado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las</a:t>
            </a:r>
            <a:r>
              <a:rPr lang="pt-BR" dirty="0"/>
              <a:t> </a:t>
            </a:r>
            <a:r>
              <a:rPr lang="pt-BR" dirty="0" err="1"/>
              <a:t>necesidades</a:t>
            </a:r>
            <a:r>
              <a:rPr lang="pt-BR" dirty="0"/>
              <a:t> de </a:t>
            </a:r>
            <a:r>
              <a:rPr lang="pt-BR" dirty="0" err="1"/>
              <a:t>los</a:t>
            </a:r>
            <a:r>
              <a:rPr lang="pt-BR" dirty="0"/>
              <a:t> patrocinadores</a:t>
            </a:r>
            <a:r>
              <a:rPr lang="pt-BR" dirty="0" smtClean="0"/>
              <a:t>;</a:t>
            </a:r>
          </a:p>
          <a:p>
            <a:pPr lvl="1" algn="just"/>
            <a:endParaRPr lang="pt-BR" dirty="0" smtClean="0"/>
          </a:p>
          <a:p>
            <a:pPr algn="just"/>
            <a:r>
              <a:rPr lang="pt-BR" dirty="0" err="1" smtClean="0"/>
              <a:t>En</a:t>
            </a:r>
            <a:r>
              <a:rPr lang="pt-BR" dirty="0" smtClean="0"/>
              <a:t> </a:t>
            </a:r>
            <a:r>
              <a:rPr lang="pt-BR" dirty="0"/>
              <a:t>seguida se reunirá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los</a:t>
            </a:r>
            <a:r>
              <a:rPr lang="pt-BR" dirty="0" smtClean="0"/>
              <a:t> </a:t>
            </a:r>
            <a:r>
              <a:rPr lang="pt-BR" cap="small" dirty="0" smtClean="0"/>
              <a:t>Facilitadores</a:t>
            </a:r>
            <a:r>
              <a:rPr lang="pt-BR" dirty="0" smtClean="0"/>
              <a:t> </a:t>
            </a:r>
            <a:r>
              <a:rPr lang="pt-BR" dirty="0" err="1"/>
              <a:t>dispuestos</a:t>
            </a:r>
            <a:r>
              <a:rPr lang="pt-BR" dirty="0"/>
              <a:t> a </a:t>
            </a:r>
            <a:r>
              <a:rPr lang="pt-BR" dirty="0" err="1"/>
              <a:t>apoyar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trabajo</a:t>
            </a:r>
            <a:r>
              <a:rPr lang="pt-BR" dirty="0"/>
              <a:t> de esta etapa, es </a:t>
            </a:r>
            <a:r>
              <a:rPr lang="pt-BR" dirty="0" err="1"/>
              <a:t>decir</a:t>
            </a:r>
            <a:r>
              <a:rPr lang="pt-BR" dirty="0"/>
              <a:t>, afinar / validar </a:t>
            </a:r>
            <a:r>
              <a:rPr lang="pt-BR" dirty="0" err="1"/>
              <a:t>el</a:t>
            </a:r>
            <a:r>
              <a:rPr lang="pt-BR" dirty="0"/>
              <a:t> material a ser utilizado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cap="small" dirty="0" err="1"/>
              <a:t>recolección</a:t>
            </a:r>
            <a:r>
              <a:rPr lang="pt-BR" cap="small" dirty="0"/>
              <a:t> de </a:t>
            </a:r>
            <a:r>
              <a:rPr lang="pt-BR" cap="small" dirty="0" err="1"/>
              <a:t>información</a:t>
            </a:r>
            <a:r>
              <a:rPr lang="pt-BR" dirty="0" smtClean="0"/>
              <a:t> </a:t>
            </a:r>
            <a:r>
              <a:rPr lang="pt-BR" dirty="0"/>
              <a:t>sobre </a:t>
            </a:r>
            <a:r>
              <a:rPr lang="pt-BR" dirty="0" err="1"/>
              <a:t>remuneraciones</a:t>
            </a:r>
            <a:r>
              <a:rPr lang="pt-BR" dirty="0"/>
              <a:t>, políticas y </a:t>
            </a:r>
            <a:r>
              <a:rPr lang="pt-BR" dirty="0" err="1"/>
              <a:t>beneficios</a:t>
            </a:r>
            <a:r>
              <a:rPr lang="pt-BR" dirty="0" smtClean="0"/>
              <a:t>.</a:t>
            </a: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 bwMode="auto">
          <a:xfrm>
            <a:off x="395536" y="3717032"/>
            <a:ext cx="8031836" cy="39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b="1" kern="1200">
                <a:solidFill>
                  <a:srgbClr val="223A5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i="1" dirty="0" err="1">
                <a:latin typeface="Georgia" pitchFamily="18" charset="0"/>
              </a:rPr>
              <a:t>Preparación</a:t>
            </a:r>
            <a:r>
              <a:rPr lang="pt-BR" i="1" dirty="0">
                <a:latin typeface="Georgia" pitchFamily="18" charset="0"/>
              </a:rPr>
              <a:t> </a:t>
            </a:r>
            <a:r>
              <a:rPr lang="pt-BR" i="1" dirty="0" err="1">
                <a:latin typeface="Georgia" pitchFamily="18" charset="0"/>
              </a:rPr>
              <a:t>del</a:t>
            </a:r>
            <a:r>
              <a:rPr lang="pt-BR" i="1" dirty="0">
                <a:latin typeface="Georgia" pitchFamily="18" charset="0"/>
              </a:rPr>
              <a:t> </a:t>
            </a:r>
            <a:r>
              <a:rPr lang="pt-BR" i="1" dirty="0" err="1">
                <a:latin typeface="Georgia" pitchFamily="18" charset="0"/>
              </a:rPr>
              <a:t>Cuaderno</a:t>
            </a:r>
            <a:r>
              <a:rPr lang="pt-BR" i="1" dirty="0">
                <a:latin typeface="Georgia" pitchFamily="18" charset="0"/>
              </a:rPr>
              <a:t> de </a:t>
            </a:r>
            <a:r>
              <a:rPr lang="pt-BR" i="1" dirty="0" err="1" smtClean="0">
                <a:latin typeface="Georgia" pitchFamily="18" charset="0"/>
              </a:rPr>
              <a:t>Colección</a:t>
            </a:r>
            <a:r>
              <a:rPr lang="pt-BR" i="1" dirty="0" smtClean="0">
                <a:latin typeface="Georgia" pitchFamily="18" charset="0"/>
              </a:rPr>
              <a:t> </a:t>
            </a:r>
            <a:endParaRPr lang="pt-BR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90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build="p"/>
      <p:bldP spid="7" grpId="0" uiExpand="1" build="p"/>
      <p:bldP spid="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457200" y="1859513"/>
            <a:ext cx="8291264" cy="4257692"/>
          </a:xfrm>
        </p:spPr>
        <p:txBody>
          <a:bodyPr/>
          <a:lstStyle/>
          <a:p>
            <a:pPr algn="just"/>
            <a:r>
              <a:rPr lang="pt-BR" dirty="0" smtClean="0">
                <a:latin typeface="Southern" pitchFamily="2" charset="0"/>
              </a:rPr>
              <a:t>WISDOM</a:t>
            </a:r>
            <a:r>
              <a:rPr lang="pt-BR" dirty="0" smtClean="0"/>
              <a:t> </a:t>
            </a:r>
            <a:r>
              <a:rPr lang="pt-BR" dirty="0"/>
              <a:t>se reunirá </a:t>
            </a:r>
            <a:r>
              <a:rPr lang="pt-BR" dirty="0" err="1"/>
              <a:t>con</a:t>
            </a:r>
            <a:r>
              <a:rPr lang="pt-BR" dirty="0"/>
              <a:t> cada</a:t>
            </a:r>
            <a:r>
              <a:rPr lang="pt-BR" dirty="0" smtClean="0"/>
              <a:t> </a:t>
            </a:r>
            <a:r>
              <a:rPr lang="pt-BR" cap="small" dirty="0" smtClean="0"/>
              <a:t>Facilitador</a:t>
            </a:r>
            <a:r>
              <a:rPr lang="pt-BR" dirty="0" smtClean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sede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cap="small" dirty="0" smtClean="0"/>
              <a:t>Oficina</a:t>
            </a:r>
            <a:r>
              <a:rPr lang="pt-BR" dirty="0" smtClean="0"/>
              <a:t> que representa.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El propósito </a:t>
            </a:r>
            <a:r>
              <a:rPr lang="pt-BR" dirty="0" err="1"/>
              <a:t>del</a:t>
            </a:r>
            <a:r>
              <a:rPr lang="pt-BR" dirty="0"/>
              <a:t> </a:t>
            </a:r>
            <a:r>
              <a:rPr lang="pt-BR" dirty="0" err="1"/>
              <a:t>encuentro</a:t>
            </a:r>
            <a:r>
              <a:rPr lang="pt-BR" dirty="0"/>
              <a:t> </a:t>
            </a:r>
            <a:r>
              <a:rPr lang="pt-BR" dirty="0" smtClean="0"/>
              <a:t>es </a:t>
            </a:r>
            <a:r>
              <a:rPr lang="pt-BR" cap="small" dirty="0" err="1"/>
              <a:t>conocer</a:t>
            </a:r>
            <a:r>
              <a:rPr lang="pt-BR" cap="small" dirty="0"/>
              <a:t> </a:t>
            </a:r>
            <a:r>
              <a:rPr lang="pt-BR" cap="small" dirty="0" err="1"/>
              <a:t>la</a:t>
            </a:r>
            <a:r>
              <a:rPr lang="pt-BR" cap="small" dirty="0"/>
              <a:t> </a:t>
            </a:r>
            <a:r>
              <a:rPr lang="pt-BR" cap="small" dirty="0" err="1"/>
              <a:t>realidad</a:t>
            </a:r>
            <a:r>
              <a:rPr lang="pt-BR" cap="small" dirty="0"/>
              <a:t> </a:t>
            </a:r>
            <a:r>
              <a:rPr lang="pt-BR" cap="small" dirty="0" smtClean="0"/>
              <a:t>organizacional</a:t>
            </a:r>
            <a:r>
              <a:rPr lang="pt-BR" dirty="0" smtClean="0"/>
              <a:t> </a:t>
            </a:r>
            <a:r>
              <a:rPr lang="pt-BR" dirty="0" err="1" smtClean="0"/>
              <a:t>del</a:t>
            </a:r>
            <a:r>
              <a:rPr lang="pt-BR" dirty="0" smtClean="0"/>
              <a:t> Participante, </a:t>
            </a:r>
            <a:r>
              <a:rPr lang="pt-BR" dirty="0"/>
              <a:t>es </a:t>
            </a:r>
            <a:r>
              <a:rPr lang="pt-BR" dirty="0" err="1"/>
              <a:t>decir</a:t>
            </a:r>
            <a:r>
              <a:rPr lang="pt-BR" dirty="0"/>
              <a:t>,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naturaleza</a:t>
            </a:r>
            <a:r>
              <a:rPr lang="pt-BR" dirty="0"/>
              <a:t> y objetivos </a:t>
            </a:r>
            <a:r>
              <a:rPr lang="pt-BR" dirty="0" err="1"/>
              <a:t>del</a:t>
            </a:r>
            <a:r>
              <a:rPr lang="pt-BR" dirty="0"/>
              <a:t> negocio, </a:t>
            </a:r>
            <a:r>
              <a:rPr lang="pt-BR" dirty="0" err="1"/>
              <a:t>el</a:t>
            </a:r>
            <a:r>
              <a:rPr lang="pt-BR" dirty="0"/>
              <a:t> grado de </a:t>
            </a:r>
            <a:r>
              <a:rPr lang="pt-BR" dirty="0" err="1"/>
              <a:t>sofisticación</a:t>
            </a:r>
            <a:r>
              <a:rPr lang="pt-BR" dirty="0"/>
              <a:t> tecnológica y sus dimensiones económicas, </a:t>
            </a:r>
            <a:r>
              <a:rPr lang="pt-BR" dirty="0" err="1"/>
              <a:t>financieras</a:t>
            </a:r>
            <a:r>
              <a:rPr lang="pt-BR" dirty="0"/>
              <a:t> y operativas.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err="1"/>
              <a:t>Además</a:t>
            </a:r>
            <a:r>
              <a:rPr lang="pt-BR" dirty="0"/>
              <a:t>, se </a:t>
            </a:r>
            <a:r>
              <a:rPr lang="pt-BR" dirty="0" err="1"/>
              <a:t>discutirán</a:t>
            </a:r>
            <a:r>
              <a:rPr lang="pt-BR" dirty="0"/>
              <a:t> </a:t>
            </a:r>
            <a:r>
              <a:rPr lang="pt-BR" dirty="0" err="1"/>
              <a:t>las</a:t>
            </a:r>
            <a:r>
              <a:rPr lang="pt-BR" dirty="0"/>
              <a:t> </a:t>
            </a:r>
            <a:r>
              <a:rPr lang="pt-BR" dirty="0" err="1"/>
              <a:t>estructuras</a:t>
            </a:r>
            <a:r>
              <a:rPr lang="pt-BR" dirty="0"/>
              <a:t> organizativas, </a:t>
            </a:r>
            <a:r>
              <a:rPr lang="pt-BR" dirty="0" err="1"/>
              <a:t>los</a:t>
            </a:r>
            <a:r>
              <a:rPr lang="pt-BR" dirty="0"/>
              <a:t> perfiles de </a:t>
            </a:r>
            <a:r>
              <a:rPr lang="pt-BR" dirty="0" err="1"/>
              <a:t>los</a:t>
            </a:r>
            <a:r>
              <a:rPr lang="pt-BR" dirty="0"/>
              <a:t> ocupantes </a:t>
            </a:r>
            <a:r>
              <a:rPr lang="pt-BR" dirty="0" err="1"/>
              <a:t>ideales</a:t>
            </a:r>
            <a:r>
              <a:rPr lang="pt-BR" dirty="0"/>
              <a:t>, sus niveles de </a:t>
            </a:r>
            <a:r>
              <a:rPr lang="pt-BR" dirty="0" err="1"/>
              <a:t>autonomía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toma de </a:t>
            </a:r>
            <a:r>
              <a:rPr lang="pt-BR" dirty="0" err="1"/>
              <a:t>decisiones</a:t>
            </a:r>
            <a:r>
              <a:rPr lang="pt-BR" dirty="0"/>
              <a:t> y </a:t>
            </a:r>
            <a:r>
              <a:rPr lang="pt-BR" dirty="0" err="1"/>
              <a:t>los</a:t>
            </a:r>
            <a:r>
              <a:rPr lang="pt-BR" dirty="0"/>
              <a:t> </a:t>
            </a:r>
            <a:r>
              <a:rPr lang="pt-BR" dirty="0" err="1"/>
              <a:t>procesos</a:t>
            </a:r>
            <a:r>
              <a:rPr lang="pt-BR" dirty="0"/>
              <a:t> de </a:t>
            </a:r>
            <a:r>
              <a:rPr lang="pt-BR" dirty="0" err="1"/>
              <a:t>trabajo</a:t>
            </a:r>
            <a:r>
              <a:rPr lang="pt-BR" dirty="0"/>
              <a:t> de </a:t>
            </a:r>
            <a:r>
              <a:rPr lang="pt-BR" dirty="0" err="1"/>
              <a:t>los</a:t>
            </a:r>
            <a:r>
              <a:rPr lang="pt-BR" dirty="0"/>
              <a:t> que </a:t>
            </a:r>
            <a:r>
              <a:rPr lang="pt-BR" dirty="0" err="1"/>
              <a:t>son</a:t>
            </a:r>
            <a:r>
              <a:rPr lang="pt-BR" dirty="0"/>
              <a:t> </a:t>
            </a:r>
            <a:r>
              <a:rPr lang="pt-BR" dirty="0" err="1"/>
              <a:t>responsables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Estas </a:t>
            </a:r>
            <a:r>
              <a:rPr lang="pt-BR" dirty="0" err="1"/>
              <a:t>conversaciones</a:t>
            </a:r>
            <a:r>
              <a:rPr lang="pt-BR" dirty="0"/>
              <a:t> se </a:t>
            </a:r>
            <a:r>
              <a:rPr lang="pt-BR" dirty="0" err="1"/>
              <a:t>llevarán</a:t>
            </a:r>
            <a:r>
              <a:rPr lang="pt-BR" dirty="0"/>
              <a:t> a cabo a </a:t>
            </a:r>
            <a:r>
              <a:rPr lang="pt-BR" dirty="0" err="1"/>
              <a:t>la</a:t>
            </a:r>
            <a:r>
              <a:rPr lang="pt-BR" dirty="0"/>
              <a:t> luz de </a:t>
            </a:r>
            <a:r>
              <a:rPr lang="pt-BR" dirty="0" err="1"/>
              <a:t>los</a:t>
            </a:r>
            <a:r>
              <a:rPr lang="pt-BR" dirty="0"/>
              <a:t> conceptos guiados por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metodología</a:t>
            </a:r>
            <a:r>
              <a:rPr lang="pt-BR" dirty="0"/>
              <a:t> de </a:t>
            </a:r>
            <a:r>
              <a:rPr lang="pt-BR" dirty="0" err="1"/>
              <a:t>evaluación</a:t>
            </a:r>
            <a:r>
              <a:rPr lang="pt-BR" dirty="0"/>
              <a:t> que se utilizará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Encuesta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0"/>
          </p:nvPr>
        </p:nvSpPr>
        <p:spPr>
          <a:xfrm>
            <a:off x="428596" y="1309463"/>
            <a:ext cx="8031836" cy="393689"/>
          </a:xfrm>
        </p:spPr>
        <p:txBody>
          <a:bodyPr/>
          <a:lstStyle/>
          <a:p>
            <a:r>
              <a:rPr lang="pt-BR" i="1" dirty="0" err="1">
                <a:latin typeface="Georgia" pitchFamily="18" charset="0"/>
              </a:rPr>
              <a:t>Comprensión</a:t>
            </a:r>
            <a:r>
              <a:rPr lang="pt-BR" i="1" dirty="0">
                <a:latin typeface="Georgia" pitchFamily="18" charset="0"/>
              </a:rPr>
              <a:t> de </a:t>
            </a:r>
            <a:r>
              <a:rPr lang="pt-BR" i="1" dirty="0" err="1">
                <a:latin typeface="Georgia" pitchFamily="18" charset="0"/>
              </a:rPr>
              <a:t>la</a:t>
            </a:r>
            <a:r>
              <a:rPr lang="pt-BR" i="1" dirty="0">
                <a:latin typeface="Georgia" pitchFamily="18" charset="0"/>
              </a:rPr>
              <a:t> </a:t>
            </a:r>
            <a:r>
              <a:rPr lang="pt-BR" i="1" dirty="0" err="1">
                <a:latin typeface="Georgia" pitchFamily="18" charset="0"/>
              </a:rPr>
              <a:t>Estructura</a:t>
            </a:r>
            <a:r>
              <a:rPr lang="pt-BR" i="1" dirty="0">
                <a:latin typeface="Georgia" pitchFamily="18" charset="0"/>
              </a:rPr>
              <a:t> y </a:t>
            </a:r>
            <a:r>
              <a:rPr lang="pt-BR" i="1" dirty="0" err="1">
                <a:latin typeface="Georgia" pitchFamily="18" charset="0"/>
              </a:rPr>
              <a:t>los</a:t>
            </a:r>
            <a:r>
              <a:rPr lang="pt-BR" i="1" dirty="0">
                <a:latin typeface="Georgia" pitchFamily="18" charset="0"/>
              </a:rPr>
              <a:t> </a:t>
            </a:r>
            <a:r>
              <a:rPr lang="pt-BR" i="1" dirty="0" err="1">
                <a:latin typeface="Georgia" pitchFamily="18" charset="0"/>
              </a:rPr>
              <a:t>Procesos</a:t>
            </a:r>
            <a:r>
              <a:rPr lang="pt-BR" i="1" dirty="0">
                <a:latin typeface="Georgia" pitchFamily="18" charset="0"/>
              </a:rPr>
              <a:t> de </a:t>
            </a:r>
            <a:r>
              <a:rPr lang="pt-BR" i="1" dirty="0" err="1" smtClean="0">
                <a:latin typeface="Georgia" pitchFamily="18" charset="0"/>
              </a:rPr>
              <a:t>Trabajo</a:t>
            </a:r>
            <a:endParaRPr lang="pt-BR" i="1" dirty="0">
              <a:latin typeface="Georgia" pitchFamily="18" charset="0"/>
            </a:endParaRPr>
          </a:p>
        </p:txBody>
      </p:sp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107504" y="200848"/>
            <a:ext cx="8031836" cy="428628"/>
          </a:xfrm>
        </p:spPr>
        <p:txBody>
          <a:bodyPr/>
          <a:lstStyle/>
          <a:p>
            <a:r>
              <a:rPr lang="pt-BR" dirty="0">
                <a:latin typeface="Arial Rounded MT Bold" pitchFamily="34" charset="0"/>
              </a:rPr>
              <a:t>Etapas </a:t>
            </a:r>
            <a:r>
              <a:rPr lang="pt-BR" dirty="0">
                <a:latin typeface="Southern" pitchFamily="2" charset="0"/>
              </a:rPr>
              <a:t>PWR</a:t>
            </a:r>
            <a:r>
              <a:rPr lang="pt-BR" dirty="0">
                <a:latin typeface="Arial Rounded MT Bold" pitchFamily="34" charset="0"/>
              </a:rPr>
              <a:t> </a:t>
            </a:r>
            <a:r>
              <a:rPr lang="pt-BR" dirty="0" err="1" smtClean="0">
                <a:latin typeface="Arial Rounded MT Bold" pitchFamily="34" charset="0"/>
              </a:rPr>
              <a:t>Abogados</a:t>
            </a:r>
            <a:r>
              <a:rPr lang="pt-BR" dirty="0" smtClean="0">
                <a:latin typeface="Arial Rounded MT Bold" pitchFamily="34" charset="0"/>
              </a:rPr>
              <a:t> 2020</a:t>
            </a:r>
            <a:endParaRPr lang="pt-BR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49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>
          <a:xfrm>
            <a:off x="107504" y="5517232"/>
            <a:ext cx="9036496" cy="936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0"/>
          </p:nvPr>
        </p:nvSpPr>
        <p:spPr>
          <a:xfrm>
            <a:off x="428596" y="1091095"/>
            <a:ext cx="8031836" cy="393689"/>
          </a:xfrm>
        </p:spPr>
        <p:txBody>
          <a:bodyPr/>
          <a:lstStyle/>
          <a:p>
            <a:r>
              <a:rPr lang="pt-BR" i="1" dirty="0" err="1">
                <a:latin typeface="Georgia" pitchFamily="18" charset="0"/>
              </a:rPr>
              <a:t>Factores</a:t>
            </a:r>
            <a:r>
              <a:rPr lang="pt-BR" i="1" dirty="0">
                <a:latin typeface="Georgia" pitchFamily="18" charset="0"/>
              </a:rPr>
              <a:t> </a:t>
            </a:r>
            <a:r>
              <a:rPr lang="pt-BR" i="1" dirty="0" err="1">
                <a:latin typeface="Georgia" pitchFamily="18" charset="0"/>
              </a:rPr>
              <a:t>Rectores</a:t>
            </a:r>
            <a:r>
              <a:rPr lang="pt-BR" i="1" dirty="0">
                <a:latin typeface="Georgia" pitchFamily="18" charset="0"/>
              </a:rPr>
              <a:t> de </a:t>
            </a:r>
            <a:r>
              <a:rPr lang="pt-BR" i="1" dirty="0" err="1">
                <a:latin typeface="Georgia" pitchFamily="18" charset="0"/>
              </a:rPr>
              <a:t>las</a:t>
            </a:r>
            <a:r>
              <a:rPr lang="pt-BR" i="1" dirty="0">
                <a:latin typeface="Georgia" pitchFamily="18" charset="0"/>
              </a:rPr>
              <a:t> </a:t>
            </a:r>
            <a:r>
              <a:rPr lang="pt-BR" i="1" dirty="0" smtClean="0">
                <a:latin typeface="Georgia" pitchFamily="18" charset="0"/>
              </a:rPr>
              <a:t>Entrevistas:</a:t>
            </a:r>
            <a:endParaRPr lang="pt-BR" i="1" dirty="0">
              <a:latin typeface="Georgia" pitchFamily="18" charset="0"/>
            </a:endParaRPr>
          </a:p>
        </p:txBody>
      </p:sp>
      <p:pic>
        <p:nvPicPr>
          <p:cNvPr id="3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20" y="1485360"/>
            <a:ext cx="8247514" cy="51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107504" y="200848"/>
            <a:ext cx="8031836" cy="428628"/>
          </a:xfrm>
        </p:spPr>
        <p:txBody>
          <a:bodyPr/>
          <a:lstStyle/>
          <a:p>
            <a:r>
              <a:rPr lang="pt-BR" dirty="0">
                <a:latin typeface="Arial Rounded MT Bold" pitchFamily="34" charset="0"/>
              </a:rPr>
              <a:t>Etapas </a:t>
            </a:r>
            <a:r>
              <a:rPr lang="pt-BR" dirty="0">
                <a:latin typeface="Southern" pitchFamily="2" charset="0"/>
              </a:rPr>
              <a:t>PWR</a:t>
            </a:r>
            <a:r>
              <a:rPr lang="pt-BR" dirty="0">
                <a:latin typeface="Arial Rounded MT Bold" pitchFamily="34" charset="0"/>
              </a:rPr>
              <a:t> </a:t>
            </a:r>
            <a:r>
              <a:rPr lang="pt-BR" dirty="0" err="1">
                <a:latin typeface="Arial Rounded MT Bold" pitchFamily="34" charset="0"/>
              </a:rPr>
              <a:t>Abogados</a:t>
            </a:r>
            <a:r>
              <a:rPr lang="pt-BR" dirty="0">
                <a:latin typeface="Arial Rounded MT Bold" pitchFamily="34" charset="0"/>
              </a:rPr>
              <a:t> </a:t>
            </a:r>
            <a:r>
              <a:rPr lang="pt-BR" dirty="0" smtClean="0">
                <a:latin typeface="Arial Rounded MT Bold" pitchFamily="34" charset="0"/>
              </a:rPr>
              <a:t>2020</a:t>
            </a:r>
            <a:endParaRPr lang="pt-BR" dirty="0">
              <a:latin typeface="Arial Rounded MT Bold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87624" y="1556792"/>
            <a:ext cx="1008112" cy="2880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483768" y="1551528"/>
            <a:ext cx="1008112" cy="2880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851920" y="1547718"/>
            <a:ext cx="1368152" cy="2880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5796136" y="1547718"/>
            <a:ext cx="1008112" cy="2880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7433477" y="1551528"/>
            <a:ext cx="1008112" cy="2880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259632" y="1988840"/>
            <a:ext cx="936104" cy="360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2483768" y="1988840"/>
            <a:ext cx="936104" cy="360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710426" y="1988840"/>
            <a:ext cx="1653662" cy="375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5774870" y="1976438"/>
            <a:ext cx="1152128" cy="375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7380312" y="1988840"/>
            <a:ext cx="1205293" cy="375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272688" y="1519427"/>
            <a:ext cx="8579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Alcance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421215" y="1531531"/>
            <a:ext cx="11544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err="1">
                <a:solidFill>
                  <a:schemeClr val="bg1"/>
                </a:solidFill>
              </a:rPr>
              <a:t>Desempeño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883819" y="1520898"/>
            <a:ext cx="13853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err="1">
                <a:solidFill>
                  <a:schemeClr val="bg1"/>
                </a:solidFill>
              </a:rPr>
              <a:t>Estructuración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5888613" y="1511824"/>
            <a:ext cx="9156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err="1">
                <a:solidFill>
                  <a:schemeClr val="bg1"/>
                </a:solidFill>
              </a:rPr>
              <a:t>Decisión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7403999" y="1522302"/>
            <a:ext cx="11095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 err="1">
                <a:solidFill>
                  <a:schemeClr val="bg1"/>
                </a:solidFill>
              </a:rPr>
              <a:t>Autonomía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251422" y="2032775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err="1"/>
              <a:t>Estrategia</a:t>
            </a:r>
            <a:endParaRPr lang="pt-BR" sz="1400" dirty="0"/>
          </a:p>
        </p:txBody>
      </p:sp>
      <p:sp>
        <p:nvSpPr>
          <p:cNvPr id="22" name="Retângulo 21"/>
          <p:cNvSpPr/>
          <p:nvPr/>
        </p:nvSpPr>
        <p:spPr>
          <a:xfrm>
            <a:off x="1307260" y="3568367"/>
            <a:ext cx="7136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Táctica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1128951" y="5138349"/>
            <a:ext cx="10631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Operacional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2465166" y="2053490"/>
            <a:ext cx="10518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Corporativo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2361485" y="2876625"/>
            <a:ext cx="12426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Área o </a:t>
            </a:r>
            <a:r>
              <a:rPr lang="pt-BR" sz="1400" dirty="0" err="1"/>
              <a:t>Unidad</a:t>
            </a:r>
            <a:endParaRPr lang="pt-BR" sz="1400" dirty="0"/>
          </a:p>
        </p:txBody>
      </p:sp>
      <p:sp>
        <p:nvSpPr>
          <p:cNvPr id="26" name="Retângulo 25"/>
          <p:cNvSpPr/>
          <p:nvPr/>
        </p:nvSpPr>
        <p:spPr>
          <a:xfrm>
            <a:off x="2471656" y="4221088"/>
            <a:ext cx="968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Área de </a:t>
            </a:r>
            <a:r>
              <a:rPr lang="pt-BR" sz="1400" dirty="0" err="1"/>
              <a:t>la</a:t>
            </a:r>
            <a:r>
              <a:rPr lang="pt-BR" sz="1400" dirty="0"/>
              <a:t> </a:t>
            </a:r>
            <a:endParaRPr lang="pt-BR" sz="1400" dirty="0" smtClean="0"/>
          </a:p>
          <a:p>
            <a:r>
              <a:rPr lang="pt-BR" sz="1400" dirty="0"/>
              <a:t> </a:t>
            </a:r>
            <a:r>
              <a:rPr lang="pt-BR" sz="1400" dirty="0" smtClean="0"/>
              <a:t>  </a:t>
            </a:r>
            <a:r>
              <a:rPr lang="pt-BR" sz="1400" dirty="0" err="1" smtClean="0"/>
              <a:t>Unidad</a:t>
            </a:r>
            <a:endParaRPr lang="pt-BR" sz="1400" dirty="0"/>
          </a:p>
        </p:txBody>
      </p:sp>
      <p:sp>
        <p:nvSpPr>
          <p:cNvPr id="27" name="Retângulo 26"/>
          <p:cNvSpPr/>
          <p:nvPr/>
        </p:nvSpPr>
        <p:spPr>
          <a:xfrm>
            <a:off x="2440515" y="5139752"/>
            <a:ext cx="10438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err="1"/>
              <a:t>Actividades</a:t>
            </a:r>
            <a:endParaRPr lang="pt-BR" sz="1400" dirty="0"/>
          </a:p>
        </p:txBody>
      </p:sp>
      <p:sp>
        <p:nvSpPr>
          <p:cNvPr id="28" name="Retângulo 27"/>
          <p:cNvSpPr/>
          <p:nvPr/>
        </p:nvSpPr>
        <p:spPr>
          <a:xfrm>
            <a:off x="3625362" y="2043408"/>
            <a:ext cx="21419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Bajo </a:t>
            </a:r>
            <a:r>
              <a:rPr lang="pt-BR" sz="1400" dirty="0" err="1"/>
              <a:t>Nivel</a:t>
            </a:r>
            <a:r>
              <a:rPr lang="pt-BR" sz="1400" dirty="0"/>
              <a:t> de </a:t>
            </a:r>
            <a:r>
              <a:rPr lang="pt-BR" sz="1400" dirty="0" err="1"/>
              <a:t>Estandarización</a:t>
            </a:r>
            <a:r>
              <a:rPr lang="pt-BR" sz="1400" dirty="0"/>
              <a:t>, </a:t>
            </a:r>
            <a:r>
              <a:rPr lang="pt-BR" sz="1400" dirty="0" err="1" smtClean="0"/>
              <a:t>Estructuración</a:t>
            </a:r>
            <a:r>
              <a:rPr lang="pt-BR" sz="1400" dirty="0" smtClean="0"/>
              <a:t> </a:t>
            </a:r>
            <a:r>
              <a:rPr lang="pt-BR" sz="1400" dirty="0"/>
              <a:t>y Rutina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3604096" y="3342290"/>
            <a:ext cx="24103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err="1"/>
              <a:t>Nivel</a:t>
            </a:r>
            <a:r>
              <a:rPr lang="pt-BR" sz="1400" dirty="0"/>
              <a:t> </a:t>
            </a:r>
            <a:r>
              <a:rPr lang="pt-BR" sz="1400" dirty="0" err="1"/>
              <a:t>Medio</a:t>
            </a:r>
            <a:r>
              <a:rPr lang="pt-BR" sz="1400" dirty="0"/>
              <a:t> de </a:t>
            </a:r>
            <a:r>
              <a:rPr lang="pt-BR" sz="1400" dirty="0" err="1"/>
              <a:t>Estandarización</a:t>
            </a:r>
            <a:r>
              <a:rPr lang="pt-BR" sz="1400" dirty="0"/>
              <a:t>, </a:t>
            </a:r>
            <a:r>
              <a:rPr lang="pt-BR" sz="1400" dirty="0" err="1"/>
              <a:t>Estructuración</a:t>
            </a:r>
            <a:r>
              <a:rPr lang="pt-BR" sz="1400" dirty="0"/>
              <a:t> y Rutina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3589175" y="4936830"/>
            <a:ext cx="17749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Alto </a:t>
            </a:r>
            <a:r>
              <a:rPr lang="pt-BR" sz="1400" dirty="0" err="1"/>
              <a:t>Nivel</a:t>
            </a:r>
            <a:r>
              <a:rPr lang="pt-BR" sz="1400" dirty="0"/>
              <a:t> </a:t>
            </a:r>
            <a:r>
              <a:rPr lang="pt-BR" sz="1400" dirty="0" smtClean="0"/>
              <a:t>de </a:t>
            </a:r>
            <a:r>
              <a:rPr lang="pt-BR" sz="1400" dirty="0" err="1" smtClean="0"/>
              <a:t>Estandarización</a:t>
            </a:r>
            <a:r>
              <a:rPr lang="pt-BR" sz="1400" dirty="0"/>
              <a:t>, </a:t>
            </a:r>
            <a:r>
              <a:rPr lang="pt-BR" sz="1400" dirty="0" err="1"/>
              <a:t>Estructura</a:t>
            </a:r>
            <a:r>
              <a:rPr lang="pt-BR" sz="1400" dirty="0"/>
              <a:t> y Rutina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5574298" y="2059067"/>
            <a:ext cx="14943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Decide, Responde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5689688" y="2862126"/>
            <a:ext cx="1257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Participa </a:t>
            </a:r>
            <a:r>
              <a:rPr lang="pt-BR" sz="1400" dirty="0" err="1"/>
              <a:t>en</a:t>
            </a:r>
            <a:r>
              <a:rPr lang="pt-BR" sz="1400" dirty="0"/>
              <a:t> </a:t>
            </a:r>
            <a:r>
              <a:rPr lang="pt-BR" sz="1400" dirty="0" err="1"/>
              <a:t>la</a:t>
            </a:r>
            <a:r>
              <a:rPr lang="pt-BR" sz="1400" dirty="0"/>
              <a:t> </a:t>
            </a:r>
            <a:endParaRPr lang="pt-BR" sz="1400" dirty="0" smtClean="0"/>
          </a:p>
          <a:p>
            <a:r>
              <a:rPr lang="pt-BR" sz="1400" dirty="0"/>
              <a:t> </a:t>
            </a:r>
            <a:r>
              <a:rPr lang="pt-BR" sz="1400" dirty="0" smtClean="0"/>
              <a:t>   </a:t>
            </a:r>
            <a:r>
              <a:rPr lang="pt-BR" sz="1400" dirty="0" err="1" smtClean="0"/>
              <a:t>Decisión</a:t>
            </a:r>
            <a:endParaRPr lang="pt-BR" sz="1400" dirty="0"/>
          </a:p>
        </p:txBody>
      </p:sp>
      <p:sp>
        <p:nvSpPr>
          <p:cNvPr id="33" name="Retângulo 32"/>
          <p:cNvSpPr/>
          <p:nvPr/>
        </p:nvSpPr>
        <p:spPr>
          <a:xfrm>
            <a:off x="5779716" y="3662308"/>
            <a:ext cx="1136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err="1"/>
              <a:t>Influye</a:t>
            </a:r>
            <a:r>
              <a:rPr lang="pt-BR" sz="1400" dirty="0"/>
              <a:t> </a:t>
            </a:r>
            <a:r>
              <a:rPr lang="pt-BR" sz="1400" dirty="0" err="1"/>
              <a:t>en</a:t>
            </a:r>
            <a:r>
              <a:rPr lang="pt-BR" sz="1400" dirty="0"/>
              <a:t> </a:t>
            </a:r>
            <a:r>
              <a:rPr lang="pt-BR" sz="1400" dirty="0" err="1"/>
              <a:t>la</a:t>
            </a:r>
            <a:r>
              <a:rPr lang="pt-BR" sz="1400" dirty="0"/>
              <a:t> </a:t>
            </a:r>
            <a:endParaRPr lang="pt-BR" sz="1400" dirty="0" smtClean="0"/>
          </a:p>
          <a:p>
            <a:r>
              <a:rPr lang="pt-BR" sz="1400" dirty="0"/>
              <a:t> </a:t>
            </a:r>
            <a:r>
              <a:rPr lang="pt-BR" sz="1400" dirty="0" smtClean="0"/>
              <a:t> </a:t>
            </a:r>
            <a:r>
              <a:rPr lang="pt-BR" sz="1400" dirty="0" err="1" smtClean="0"/>
              <a:t>Decisión</a:t>
            </a:r>
            <a:endParaRPr lang="pt-BR" sz="1400" dirty="0"/>
          </a:p>
        </p:txBody>
      </p:sp>
      <p:sp>
        <p:nvSpPr>
          <p:cNvPr id="34" name="Retângulo 33"/>
          <p:cNvSpPr/>
          <p:nvPr/>
        </p:nvSpPr>
        <p:spPr>
          <a:xfrm>
            <a:off x="5749365" y="4482698"/>
            <a:ext cx="1083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/>
              <a:t>    </a:t>
            </a:r>
            <a:r>
              <a:rPr lang="pt-BR" sz="1400" dirty="0" err="1" smtClean="0"/>
              <a:t>Analiza</a:t>
            </a:r>
            <a:r>
              <a:rPr lang="pt-BR" sz="1400" dirty="0"/>
              <a:t>, </a:t>
            </a:r>
            <a:endParaRPr lang="pt-BR" sz="1400" dirty="0" smtClean="0"/>
          </a:p>
          <a:p>
            <a:r>
              <a:rPr lang="pt-BR" sz="1400" dirty="0" err="1" smtClean="0"/>
              <a:t>Recomienda</a:t>
            </a:r>
            <a:endParaRPr lang="pt-BR" sz="1400" dirty="0"/>
          </a:p>
        </p:txBody>
      </p:sp>
      <p:sp>
        <p:nvSpPr>
          <p:cNvPr id="35" name="Retângulo 34"/>
          <p:cNvSpPr/>
          <p:nvPr/>
        </p:nvSpPr>
        <p:spPr>
          <a:xfrm>
            <a:off x="5615581" y="5363343"/>
            <a:ext cx="13692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Organiza, Opera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7355107" y="2020591"/>
            <a:ext cx="1207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Alto </a:t>
            </a:r>
            <a:r>
              <a:rPr lang="pt-BR" sz="1400" dirty="0" err="1"/>
              <a:t>Nivel</a:t>
            </a:r>
            <a:r>
              <a:rPr lang="pt-BR" sz="1400" dirty="0"/>
              <a:t> de </a:t>
            </a:r>
            <a:endParaRPr lang="pt-BR" sz="1400" dirty="0" smtClean="0"/>
          </a:p>
          <a:p>
            <a:r>
              <a:rPr lang="pt-BR" sz="1400" dirty="0"/>
              <a:t> </a:t>
            </a:r>
            <a:r>
              <a:rPr lang="pt-BR" sz="1400" dirty="0" smtClean="0"/>
              <a:t> </a:t>
            </a:r>
            <a:r>
              <a:rPr lang="pt-BR" sz="1400" dirty="0" err="1" smtClean="0"/>
              <a:t>Autonomía</a:t>
            </a:r>
            <a:endParaRPr lang="pt-BR" sz="1400" dirty="0"/>
          </a:p>
        </p:txBody>
      </p:sp>
      <p:sp>
        <p:nvSpPr>
          <p:cNvPr id="38" name="Retângulo 37"/>
          <p:cNvSpPr/>
          <p:nvPr/>
        </p:nvSpPr>
        <p:spPr>
          <a:xfrm>
            <a:off x="7279767" y="3662308"/>
            <a:ext cx="1358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err="1"/>
              <a:t>Nivel</a:t>
            </a:r>
            <a:r>
              <a:rPr lang="pt-BR" sz="1400" dirty="0"/>
              <a:t> </a:t>
            </a:r>
            <a:r>
              <a:rPr lang="pt-BR" sz="1400" dirty="0" err="1"/>
              <a:t>Medio</a:t>
            </a:r>
            <a:r>
              <a:rPr lang="pt-BR" sz="1400" dirty="0"/>
              <a:t> de </a:t>
            </a:r>
            <a:endParaRPr lang="pt-BR" sz="1400" dirty="0" smtClean="0"/>
          </a:p>
          <a:p>
            <a:r>
              <a:rPr lang="pt-BR" sz="1400" dirty="0"/>
              <a:t> </a:t>
            </a:r>
            <a:r>
              <a:rPr lang="pt-BR" sz="1400" dirty="0" smtClean="0"/>
              <a:t>   </a:t>
            </a:r>
            <a:r>
              <a:rPr lang="pt-BR" sz="1400" dirty="0" err="1" smtClean="0"/>
              <a:t>Autonomía</a:t>
            </a:r>
            <a:endParaRPr lang="pt-BR" sz="1400" dirty="0"/>
          </a:p>
        </p:txBody>
      </p:sp>
      <p:sp>
        <p:nvSpPr>
          <p:cNvPr id="39" name="Retângulo 38"/>
          <p:cNvSpPr/>
          <p:nvPr/>
        </p:nvSpPr>
        <p:spPr>
          <a:xfrm>
            <a:off x="7312789" y="5266952"/>
            <a:ext cx="1228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Bajo </a:t>
            </a:r>
            <a:r>
              <a:rPr lang="pt-BR" sz="1400" dirty="0" err="1"/>
              <a:t>Nivel</a:t>
            </a:r>
            <a:r>
              <a:rPr lang="pt-BR" sz="1400" dirty="0"/>
              <a:t> de </a:t>
            </a:r>
            <a:endParaRPr lang="pt-BR" sz="1400" dirty="0" smtClean="0"/>
          </a:p>
          <a:p>
            <a:r>
              <a:rPr lang="pt-BR" sz="1400" dirty="0"/>
              <a:t> </a:t>
            </a:r>
            <a:r>
              <a:rPr lang="pt-BR" sz="1400" dirty="0" smtClean="0"/>
              <a:t> </a:t>
            </a:r>
            <a:r>
              <a:rPr lang="pt-BR" sz="1400" dirty="0" err="1" smtClean="0"/>
              <a:t>Autonomía</a:t>
            </a:r>
            <a:endParaRPr lang="pt-BR" sz="1400" dirty="0"/>
          </a:p>
        </p:txBody>
      </p:sp>
      <p:sp>
        <p:nvSpPr>
          <p:cNvPr id="40" name="Retângulo 39"/>
          <p:cNvSpPr/>
          <p:nvPr/>
        </p:nvSpPr>
        <p:spPr>
          <a:xfrm>
            <a:off x="539552" y="1882122"/>
            <a:ext cx="711870" cy="159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etângulo 40"/>
          <p:cNvSpPr/>
          <p:nvPr/>
        </p:nvSpPr>
        <p:spPr>
          <a:xfrm>
            <a:off x="467544" y="5589240"/>
            <a:ext cx="839716" cy="525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/>
          <p:cNvSpPr/>
          <p:nvPr/>
        </p:nvSpPr>
        <p:spPr>
          <a:xfrm>
            <a:off x="125816" y="1823489"/>
            <a:ext cx="8274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err="1">
                <a:solidFill>
                  <a:srgbClr val="FF0000"/>
                </a:solidFill>
              </a:rPr>
              <a:t>Directores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85952" y="5523093"/>
            <a:ext cx="10374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FF0000"/>
                </a:solidFill>
              </a:rPr>
              <a:t>Carrera de </a:t>
            </a:r>
            <a:endParaRPr lang="pt-BR" sz="1200" dirty="0" smtClean="0">
              <a:solidFill>
                <a:srgbClr val="FF0000"/>
              </a:solidFill>
            </a:endParaRPr>
          </a:p>
          <a:p>
            <a:r>
              <a:rPr lang="pt-BR" sz="1200" dirty="0" err="1" smtClean="0">
                <a:solidFill>
                  <a:srgbClr val="FF0000"/>
                </a:solidFill>
              </a:rPr>
              <a:t>Contribución</a:t>
            </a:r>
            <a:r>
              <a:rPr lang="pt-BR" sz="1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pt-BR" sz="1200" dirty="0" smtClean="0">
                <a:solidFill>
                  <a:srgbClr val="FF0000"/>
                </a:solidFill>
              </a:rPr>
              <a:t>Individual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2020917" y="6237312"/>
            <a:ext cx="5503411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tângulo 44"/>
          <p:cNvSpPr/>
          <p:nvPr/>
        </p:nvSpPr>
        <p:spPr>
          <a:xfrm>
            <a:off x="1648994" y="6154600"/>
            <a:ext cx="6088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 err="1"/>
              <a:t>Ejes</a:t>
            </a:r>
            <a:r>
              <a:rPr lang="pt-BR" sz="1200" b="1" dirty="0"/>
              <a:t> de </a:t>
            </a:r>
            <a:r>
              <a:rPr lang="pt-BR" sz="1200" b="1" dirty="0" err="1"/>
              <a:t>Contribución</a:t>
            </a:r>
            <a:r>
              <a:rPr lang="pt-BR" sz="1200" b="1" dirty="0"/>
              <a:t> &amp; </a:t>
            </a:r>
            <a:r>
              <a:rPr lang="pt-BR" sz="1200" b="1" dirty="0" err="1"/>
              <a:t>Gestión</a:t>
            </a:r>
            <a:r>
              <a:rPr lang="pt-BR" sz="1200" b="1" dirty="0"/>
              <a:t> Individual: Esta tabla </a:t>
            </a:r>
            <a:r>
              <a:rPr lang="pt-BR" sz="1200" b="1" dirty="0" err="1"/>
              <a:t>sirve</a:t>
            </a:r>
            <a:r>
              <a:rPr lang="pt-BR" sz="1200" b="1" dirty="0"/>
              <a:t> como referencia y no como </a:t>
            </a:r>
            <a:r>
              <a:rPr lang="pt-BR" sz="1200" b="1" dirty="0" err="1"/>
              <a:t>regla</a:t>
            </a:r>
            <a:r>
              <a:rPr lang="pt-BR" sz="1200" b="1" dirty="0"/>
              <a:t> para </a:t>
            </a:r>
            <a:r>
              <a:rPr lang="pt-BR" sz="1200" b="1" dirty="0" err="1"/>
              <a:t>los</a:t>
            </a:r>
            <a:r>
              <a:rPr lang="pt-BR" sz="1200" b="1" dirty="0"/>
              <a:t> niveles de </a:t>
            </a:r>
            <a:r>
              <a:rPr lang="pt-BR" sz="1200" b="1" dirty="0" err="1"/>
              <a:t>Amplitud</a:t>
            </a:r>
            <a:r>
              <a:rPr lang="pt-BR" sz="1200" b="1" dirty="0"/>
              <a:t>, </a:t>
            </a:r>
            <a:r>
              <a:rPr lang="pt-BR" sz="1200" b="1" dirty="0" err="1"/>
              <a:t>Complejidad</a:t>
            </a:r>
            <a:r>
              <a:rPr lang="pt-BR" sz="1200" b="1" dirty="0"/>
              <a:t> y / o </a:t>
            </a:r>
            <a:r>
              <a:rPr lang="pt-BR" sz="1200" b="1" dirty="0" err="1"/>
              <a:t>Criticidad</a:t>
            </a:r>
            <a:r>
              <a:rPr lang="pt-BR" sz="1200" b="1" dirty="0"/>
              <a:t> de </a:t>
            </a:r>
            <a:r>
              <a:rPr lang="pt-BR" sz="1200" b="1" dirty="0" err="1"/>
              <a:t>los</a:t>
            </a:r>
            <a:r>
              <a:rPr lang="pt-BR" sz="1200" b="1" dirty="0"/>
              <a:t> </a:t>
            </a:r>
            <a:r>
              <a:rPr lang="pt-BR" sz="1200" b="1" dirty="0" err="1"/>
              <a:t>puestos</a:t>
            </a:r>
            <a:r>
              <a:rPr lang="pt-BR" sz="1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810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0"/>
          </p:nvPr>
        </p:nvSpPr>
        <p:spPr>
          <a:xfrm>
            <a:off x="428596" y="1196752"/>
            <a:ext cx="8031600" cy="393689"/>
          </a:xfrm>
        </p:spPr>
        <p:txBody>
          <a:bodyPr/>
          <a:lstStyle/>
          <a:p>
            <a:r>
              <a:rPr lang="pt-BR" i="1" dirty="0">
                <a:latin typeface="Georgia" pitchFamily="18" charset="0"/>
              </a:rPr>
              <a:t>Medidas </a:t>
            </a:r>
            <a:r>
              <a:rPr lang="pt-BR" i="1" dirty="0" err="1">
                <a:latin typeface="Georgia" pitchFamily="18" charset="0"/>
              </a:rPr>
              <a:t>Cuantitativas</a:t>
            </a:r>
            <a:r>
              <a:rPr lang="pt-BR" i="1" dirty="0">
                <a:latin typeface="Georgia" pitchFamily="18" charset="0"/>
              </a:rPr>
              <a:t> de </a:t>
            </a:r>
            <a:r>
              <a:rPr lang="pt-BR" i="1" dirty="0" err="1">
                <a:latin typeface="Georgia" pitchFamily="18" charset="0"/>
              </a:rPr>
              <a:t>Contenido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7504" y="187200"/>
            <a:ext cx="8276400" cy="428628"/>
          </a:xfrm>
        </p:spPr>
        <p:txBody>
          <a:bodyPr/>
          <a:lstStyle/>
          <a:p>
            <a:r>
              <a:rPr lang="pt-B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Metodología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de </a:t>
            </a:r>
            <a:r>
              <a:rPr lang="pt-B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la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pt-B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Encuesta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Espaço Reservado para Conteúdo 1"/>
          <p:cNvSpPr txBox="1">
            <a:spLocks/>
          </p:cNvSpPr>
          <p:nvPr/>
        </p:nvSpPr>
        <p:spPr bwMode="auto">
          <a:xfrm>
            <a:off x="467544" y="1628800"/>
            <a:ext cx="7972452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Tx/>
              <a:buBlip>
                <a:blip r:embed="rId2"/>
              </a:buBlip>
              <a:defRPr sz="1600" b="0" kern="120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27063" indent="-271463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Tx/>
              <a:buBlip>
                <a:blip r:embed="rId2"/>
              </a:buBlip>
              <a:defRPr sz="1400" kern="120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endParaRPr lang="en-US" dirty="0" smtClean="0">
              <a:solidFill>
                <a:srgbClr val="5F5F5F"/>
              </a:solidFill>
            </a:endParaRPr>
          </a:p>
          <a:p>
            <a:pPr algn="just"/>
            <a:r>
              <a:rPr lang="pt-BR" dirty="0">
                <a:solidFill>
                  <a:srgbClr val="5F5F5F"/>
                </a:solidFill>
              </a:rPr>
              <a:t>El </a:t>
            </a:r>
            <a:r>
              <a:rPr lang="pt-BR" dirty="0" err="1">
                <a:solidFill>
                  <a:srgbClr val="5F5F5F"/>
                </a:solidFill>
              </a:rPr>
              <a:t>hecho</a:t>
            </a:r>
            <a:r>
              <a:rPr lang="pt-BR" dirty="0">
                <a:solidFill>
                  <a:srgbClr val="5F5F5F"/>
                </a:solidFill>
              </a:rPr>
              <a:t> de poder definir </a:t>
            </a:r>
            <a:r>
              <a:rPr lang="pt-BR" dirty="0" err="1">
                <a:solidFill>
                  <a:srgbClr val="5F5F5F"/>
                </a:solidFill>
              </a:rPr>
              <a:t>el</a:t>
            </a:r>
            <a:r>
              <a:rPr lang="pt-BR" dirty="0">
                <a:solidFill>
                  <a:srgbClr val="5F5F5F"/>
                </a:solidFill>
              </a:rPr>
              <a:t> mercado de </a:t>
            </a:r>
            <a:r>
              <a:rPr lang="pt-BR" dirty="0" err="1">
                <a:solidFill>
                  <a:srgbClr val="5F5F5F"/>
                </a:solidFill>
              </a:rPr>
              <a:t>comparación</a:t>
            </a:r>
            <a:r>
              <a:rPr lang="pt-BR" dirty="0">
                <a:solidFill>
                  <a:srgbClr val="5F5F5F"/>
                </a:solidFill>
              </a:rPr>
              <a:t> </a:t>
            </a:r>
            <a:r>
              <a:rPr lang="pt-BR" dirty="0" err="1">
                <a:solidFill>
                  <a:srgbClr val="5F5F5F"/>
                </a:solidFill>
              </a:rPr>
              <a:t>en</a:t>
            </a:r>
            <a:r>
              <a:rPr lang="pt-BR" dirty="0">
                <a:solidFill>
                  <a:srgbClr val="5F5F5F"/>
                </a:solidFill>
              </a:rPr>
              <a:t> </a:t>
            </a:r>
            <a:r>
              <a:rPr lang="pt-BR" dirty="0" err="1">
                <a:solidFill>
                  <a:srgbClr val="5F5F5F"/>
                </a:solidFill>
              </a:rPr>
              <a:t>sí</a:t>
            </a:r>
            <a:r>
              <a:rPr lang="pt-BR" dirty="0">
                <a:solidFill>
                  <a:srgbClr val="5F5F5F"/>
                </a:solidFill>
              </a:rPr>
              <a:t>, </a:t>
            </a:r>
            <a:r>
              <a:rPr lang="pt-BR" dirty="0" err="1">
                <a:solidFill>
                  <a:srgbClr val="5F5F5F"/>
                </a:solidFill>
              </a:rPr>
              <a:t>hace</a:t>
            </a:r>
            <a:r>
              <a:rPr lang="pt-BR" dirty="0">
                <a:solidFill>
                  <a:srgbClr val="5F5F5F"/>
                </a:solidFill>
              </a:rPr>
              <a:t> que </a:t>
            </a:r>
            <a:r>
              <a:rPr lang="pt-BR" dirty="0" err="1">
                <a:solidFill>
                  <a:srgbClr val="5F5F5F"/>
                </a:solidFill>
              </a:rPr>
              <a:t>los</a:t>
            </a:r>
            <a:r>
              <a:rPr lang="pt-BR" dirty="0">
                <a:solidFill>
                  <a:srgbClr val="5F5F5F"/>
                </a:solidFill>
              </a:rPr>
              <a:t> resultados de </a:t>
            </a:r>
            <a:r>
              <a:rPr lang="pt-BR" dirty="0" err="1">
                <a:solidFill>
                  <a:srgbClr val="5F5F5F"/>
                </a:solidFill>
              </a:rPr>
              <a:t>la</a:t>
            </a:r>
            <a:r>
              <a:rPr lang="pt-BR" dirty="0">
                <a:solidFill>
                  <a:srgbClr val="5F5F5F"/>
                </a:solidFill>
              </a:rPr>
              <a:t> </a:t>
            </a:r>
            <a:r>
              <a:rPr lang="pt-BR" dirty="0" err="1">
                <a:solidFill>
                  <a:srgbClr val="5F5F5F"/>
                </a:solidFill>
              </a:rPr>
              <a:t>encuesta</a:t>
            </a:r>
            <a:r>
              <a:rPr lang="pt-BR" dirty="0">
                <a:solidFill>
                  <a:srgbClr val="5F5F5F"/>
                </a:solidFill>
              </a:rPr>
              <a:t> </a:t>
            </a:r>
            <a:r>
              <a:rPr lang="pt-BR" dirty="0" err="1">
                <a:solidFill>
                  <a:srgbClr val="5F5F5F"/>
                </a:solidFill>
              </a:rPr>
              <a:t>sean</a:t>
            </a:r>
            <a:r>
              <a:rPr lang="pt-BR" dirty="0">
                <a:solidFill>
                  <a:srgbClr val="5F5F5F"/>
                </a:solidFill>
              </a:rPr>
              <a:t> más </a:t>
            </a:r>
            <a:r>
              <a:rPr lang="pt-BR" dirty="0" err="1">
                <a:solidFill>
                  <a:srgbClr val="5F5F5F"/>
                </a:solidFill>
              </a:rPr>
              <a:t>confiables</a:t>
            </a:r>
            <a:r>
              <a:rPr lang="pt-BR" dirty="0">
                <a:solidFill>
                  <a:srgbClr val="5F5F5F"/>
                </a:solidFill>
              </a:rPr>
              <a:t> y consistentes;</a:t>
            </a:r>
            <a:endParaRPr lang="en-US" dirty="0">
              <a:solidFill>
                <a:srgbClr val="5F5F5F"/>
              </a:solidFill>
            </a:endParaRPr>
          </a:p>
          <a:p>
            <a:pPr algn="just"/>
            <a:r>
              <a:rPr lang="pt-BR" dirty="0">
                <a:solidFill>
                  <a:srgbClr val="5F5F5F"/>
                </a:solidFill>
              </a:rPr>
              <a:t>La </a:t>
            </a:r>
            <a:r>
              <a:rPr lang="pt-BR" dirty="0" err="1">
                <a:solidFill>
                  <a:srgbClr val="5F5F5F"/>
                </a:solidFill>
              </a:rPr>
              <a:t>universalidad</a:t>
            </a:r>
            <a:r>
              <a:rPr lang="pt-BR" dirty="0">
                <a:solidFill>
                  <a:srgbClr val="5F5F5F"/>
                </a:solidFill>
              </a:rPr>
              <a:t> de </a:t>
            </a:r>
            <a:r>
              <a:rPr lang="pt-BR" dirty="0" err="1">
                <a:solidFill>
                  <a:srgbClr val="5F5F5F"/>
                </a:solidFill>
              </a:rPr>
              <a:t>la</a:t>
            </a:r>
            <a:r>
              <a:rPr lang="pt-BR" dirty="0">
                <a:solidFill>
                  <a:srgbClr val="5F5F5F"/>
                </a:solidFill>
              </a:rPr>
              <a:t> </a:t>
            </a:r>
            <a:r>
              <a:rPr lang="pt-BR" dirty="0" err="1">
                <a:solidFill>
                  <a:srgbClr val="5F5F5F"/>
                </a:solidFill>
              </a:rPr>
              <a:t>herramienta</a:t>
            </a:r>
            <a:r>
              <a:rPr lang="pt-BR" dirty="0">
                <a:solidFill>
                  <a:srgbClr val="5F5F5F"/>
                </a:solidFill>
              </a:rPr>
              <a:t>, es </a:t>
            </a:r>
            <a:r>
              <a:rPr lang="pt-BR" dirty="0" err="1">
                <a:solidFill>
                  <a:srgbClr val="5F5F5F"/>
                </a:solidFill>
              </a:rPr>
              <a:t>decir</a:t>
            </a:r>
            <a:r>
              <a:rPr lang="pt-BR" dirty="0">
                <a:solidFill>
                  <a:srgbClr val="5F5F5F"/>
                </a:solidFill>
              </a:rPr>
              <a:t>, </a:t>
            </a:r>
            <a:r>
              <a:rPr lang="pt-BR" dirty="0" err="1">
                <a:solidFill>
                  <a:srgbClr val="5F5F5F"/>
                </a:solidFill>
              </a:rPr>
              <a:t>el</a:t>
            </a:r>
            <a:r>
              <a:rPr lang="pt-BR" dirty="0">
                <a:solidFill>
                  <a:srgbClr val="5F5F5F"/>
                </a:solidFill>
              </a:rPr>
              <a:t> </a:t>
            </a:r>
            <a:r>
              <a:rPr lang="pt-BR" dirty="0" err="1">
                <a:solidFill>
                  <a:srgbClr val="5F5F5F"/>
                </a:solidFill>
              </a:rPr>
              <a:t>hecho</a:t>
            </a:r>
            <a:r>
              <a:rPr lang="pt-BR" dirty="0">
                <a:solidFill>
                  <a:srgbClr val="5F5F5F"/>
                </a:solidFill>
              </a:rPr>
              <a:t> de que proporciona instrumentos para </a:t>
            </a:r>
            <a:r>
              <a:rPr lang="pt-BR" dirty="0" err="1">
                <a:solidFill>
                  <a:srgbClr val="5F5F5F"/>
                </a:solidFill>
              </a:rPr>
              <a:t>el</a:t>
            </a:r>
            <a:r>
              <a:rPr lang="pt-BR" dirty="0">
                <a:solidFill>
                  <a:srgbClr val="5F5F5F"/>
                </a:solidFill>
              </a:rPr>
              <a:t> intercambio de </a:t>
            </a:r>
            <a:r>
              <a:rPr lang="pt-BR" dirty="0" err="1">
                <a:solidFill>
                  <a:srgbClr val="5F5F5F"/>
                </a:solidFill>
              </a:rPr>
              <a:t>información</a:t>
            </a:r>
            <a:r>
              <a:rPr lang="pt-BR" dirty="0">
                <a:solidFill>
                  <a:srgbClr val="5F5F5F"/>
                </a:solidFill>
              </a:rPr>
              <a:t> sobre </a:t>
            </a:r>
            <a:r>
              <a:rPr lang="pt-BR" dirty="0" err="1">
                <a:solidFill>
                  <a:srgbClr val="5F5F5F"/>
                </a:solidFill>
              </a:rPr>
              <a:t>prácticas</a:t>
            </a:r>
            <a:r>
              <a:rPr lang="pt-BR" dirty="0">
                <a:solidFill>
                  <a:srgbClr val="5F5F5F"/>
                </a:solidFill>
              </a:rPr>
              <a:t> de </a:t>
            </a:r>
            <a:r>
              <a:rPr lang="pt-BR" dirty="0" err="1">
                <a:solidFill>
                  <a:srgbClr val="5F5F5F"/>
                </a:solidFill>
              </a:rPr>
              <a:t>remuneración</a:t>
            </a:r>
            <a:r>
              <a:rPr lang="pt-BR" dirty="0">
                <a:solidFill>
                  <a:srgbClr val="5F5F5F"/>
                </a:solidFill>
              </a:rPr>
              <a:t>, </a:t>
            </a:r>
            <a:r>
              <a:rPr lang="pt-BR" dirty="0" err="1">
                <a:solidFill>
                  <a:srgbClr val="5F5F5F"/>
                </a:solidFill>
              </a:rPr>
              <a:t>con</a:t>
            </a:r>
            <a:r>
              <a:rPr lang="pt-BR" dirty="0">
                <a:solidFill>
                  <a:srgbClr val="5F5F5F"/>
                </a:solidFill>
              </a:rPr>
              <a:t> base </a:t>
            </a:r>
            <a:r>
              <a:rPr lang="pt-BR" dirty="0" err="1">
                <a:solidFill>
                  <a:srgbClr val="5F5F5F"/>
                </a:solidFill>
              </a:rPr>
              <a:t>en</a:t>
            </a:r>
            <a:r>
              <a:rPr lang="pt-BR" dirty="0">
                <a:solidFill>
                  <a:srgbClr val="5F5F5F"/>
                </a:solidFill>
              </a:rPr>
              <a:t> medidas de </a:t>
            </a:r>
            <a:r>
              <a:rPr lang="pt-BR" dirty="0" err="1">
                <a:solidFill>
                  <a:srgbClr val="5F5F5F"/>
                </a:solidFill>
              </a:rPr>
              <a:t>contenido</a:t>
            </a:r>
            <a:r>
              <a:rPr lang="pt-BR" dirty="0">
                <a:solidFill>
                  <a:srgbClr val="5F5F5F"/>
                </a:solidFill>
              </a:rPr>
              <a:t>, entre</a:t>
            </a:r>
            <a:r>
              <a:rPr lang="en-US" dirty="0">
                <a:solidFill>
                  <a:srgbClr val="5F5F5F"/>
                </a:solidFill>
              </a:rPr>
              <a:t> </a:t>
            </a:r>
            <a:r>
              <a:rPr lang="en-US" cap="small" dirty="0" err="1" smtClean="0">
                <a:solidFill>
                  <a:srgbClr val="5F5F5F"/>
                </a:solidFill>
              </a:rPr>
              <a:t>Oficinas</a:t>
            </a:r>
            <a:r>
              <a:rPr lang="en-US" dirty="0" smtClean="0">
                <a:solidFill>
                  <a:srgbClr val="5F5F5F"/>
                </a:solidFill>
              </a:rPr>
              <a:t> </a:t>
            </a:r>
            <a:r>
              <a:rPr lang="pt-BR" dirty="0">
                <a:solidFill>
                  <a:srgbClr val="5F5F5F"/>
                </a:solidFill>
              </a:rPr>
              <a:t>que </a:t>
            </a:r>
            <a:r>
              <a:rPr lang="pt-BR" dirty="0" err="1">
                <a:solidFill>
                  <a:srgbClr val="5F5F5F"/>
                </a:solidFill>
              </a:rPr>
              <a:t>cuentan</a:t>
            </a:r>
            <a:r>
              <a:rPr lang="pt-BR" dirty="0">
                <a:solidFill>
                  <a:srgbClr val="5F5F5F"/>
                </a:solidFill>
              </a:rPr>
              <a:t> </a:t>
            </a:r>
            <a:r>
              <a:rPr lang="pt-BR" dirty="0" err="1">
                <a:solidFill>
                  <a:srgbClr val="5F5F5F"/>
                </a:solidFill>
              </a:rPr>
              <a:t>con</a:t>
            </a:r>
            <a:r>
              <a:rPr lang="pt-BR" dirty="0">
                <a:solidFill>
                  <a:srgbClr val="5F5F5F"/>
                </a:solidFill>
              </a:rPr>
              <a:t> diferentes </a:t>
            </a:r>
            <a:r>
              <a:rPr lang="pt-BR" dirty="0" err="1">
                <a:solidFill>
                  <a:srgbClr val="5F5F5F"/>
                </a:solidFill>
              </a:rPr>
              <a:t>estrategias</a:t>
            </a:r>
            <a:r>
              <a:rPr lang="pt-BR" dirty="0">
                <a:solidFill>
                  <a:srgbClr val="5F5F5F"/>
                </a:solidFill>
              </a:rPr>
              <a:t> de negocio, </a:t>
            </a:r>
            <a:r>
              <a:rPr lang="pt-BR" dirty="0" err="1">
                <a:solidFill>
                  <a:srgbClr val="5F5F5F"/>
                </a:solidFill>
              </a:rPr>
              <a:t>tamaño</a:t>
            </a:r>
            <a:r>
              <a:rPr lang="pt-BR" dirty="0">
                <a:solidFill>
                  <a:srgbClr val="5F5F5F"/>
                </a:solidFill>
              </a:rPr>
              <a:t>, </a:t>
            </a:r>
            <a:r>
              <a:rPr lang="pt-BR" dirty="0" err="1">
                <a:solidFill>
                  <a:srgbClr val="5F5F5F"/>
                </a:solidFill>
              </a:rPr>
              <a:t>tecnología</a:t>
            </a:r>
            <a:r>
              <a:rPr lang="pt-BR" dirty="0">
                <a:solidFill>
                  <a:srgbClr val="5F5F5F"/>
                </a:solidFill>
              </a:rPr>
              <a:t> y </a:t>
            </a:r>
            <a:r>
              <a:rPr lang="pt-BR" dirty="0" err="1">
                <a:solidFill>
                  <a:srgbClr val="5F5F5F"/>
                </a:solidFill>
              </a:rPr>
              <a:t>estructura</a:t>
            </a:r>
            <a:r>
              <a:rPr lang="pt-BR" dirty="0">
                <a:solidFill>
                  <a:srgbClr val="5F5F5F"/>
                </a:solidFill>
              </a:rPr>
              <a:t>, permite </a:t>
            </a:r>
            <a:r>
              <a:rPr lang="pt-BR" dirty="0" err="1">
                <a:solidFill>
                  <a:srgbClr val="5F5F5F"/>
                </a:solidFill>
              </a:rPr>
              <a:t>reducir</a:t>
            </a:r>
            <a:r>
              <a:rPr lang="pt-BR" dirty="0">
                <a:solidFill>
                  <a:srgbClr val="5F5F5F"/>
                </a:solidFill>
              </a:rPr>
              <a:t> </a:t>
            </a:r>
            <a:r>
              <a:rPr lang="pt-BR" dirty="0" err="1">
                <a:solidFill>
                  <a:srgbClr val="5F5F5F"/>
                </a:solidFill>
              </a:rPr>
              <a:t>el</a:t>
            </a:r>
            <a:r>
              <a:rPr lang="pt-BR" dirty="0">
                <a:solidFill>
                  <a:srgbClr val="5F5F5F"/>
                </a:solidFill>
              </a:rPr>
              <a:t> subjetivismo, ampliar </a:t>
            </a:r>
            <a:r>
              <a:rPr lang="pt-BR" dirty="0" err="1">
                <a:solidFill>
                  <a:srgbClr val="5F5F5F"/>
                </a:solidFill>
              </a:rPr>
              <a:t>el</a:t>
            </a:r>
            <a:r>
              <a:rPr lang="pt-BR" dirty="0">
                <a:solidFill>
                  <a:srgbClr val="5F5F5F"/>
                </a:solidFill>
              </a:rPr>
              <a:t> </a:t>
            </a:r>
            <a:r>
              <a:rPr lang="pt-BR" dirty="0" err="1">
                <a:solidFill>
                  <a:srgbClr val="5F5F5F"/>
                </a:solidFill>
              </a:rPr>
              <a:t>panel</a:t>
            </a:r>
            <a:r>
              <a:rPr lang="pt-BR" dirty="0">
                <a:solidFill>
                  <a:srgbClr val="5F5F5F"/>
                </a:solidFill>
              </a:rPr>
              <a:t> y </a:t>
            </a:r>
            <a:r>
              <a:rPr lang="pt-BR" dirty="0" err="1">
                <a:solidFill>
                  <a:srgbClr val="5F5F5F"/>
                </a:solidFill>
              </a:rPr>
              <a:t>la</a:t>
            </a:r>
            <a:r>
              <a:rPr lang="pt-BR" dirty="0">
                <a:solidFill>
                  <a:srgbClr val="5F5F5F"/>
                </a:solidFill>
              </a:rPr>
              <a:t> </a:t>
            </a:r>
            <a:r>
              <a:rPr lang="pt-BR" dirty="0" err="1">
                <a:solidFill>
                  <a:srgbClr val="5F5F5F"/>
                </a:solidFill>
              </a:rPr>
              <a:t>confiabilidad</a:t>
            </a:r>
            <a:r>
              <a:rPr lang="pt-BR" dirty="0">
                <a:solidFill>
                  <a:srgbClr val="5F5F5F"/>
                </a:solidFill>
              </a:rPr>
              <a:t>, y agilizar </a:t>
            </a:r>
            <a:r>
              <a:rPr lang="pt-BR" dirty="0" err="1">
                <a:solidFill>
                  <a:srgbClr val="5F5F5F"/>
                </a:solidFill>
              </a:rPr>
              <a:t>el</a:t>
            </a:r>
            <a:r>
              <a:rPr lang="pt-BR" dirty="0">
                <a:solidFill>
                  <a:srgbClr val="5F5F5F"/>
                </a:solidFill>
              </a:rPr>
              <a:t> </a:t>
            </a:r>
            <a:r>
              <a:rPr lang="pt-BR" dirty="0" err="1">
                <a:solidFill>
                  <a:srgbClr val="5F5F5F"/>
                </a:solidFill>
              </a:rPr>
              <a:t>proceso</a:t>
            </a:r>
            <a:r>
              <a:rPr lang="pt-BR" dirty="0">
                <a:solidFill>
                  <a:srgbClr val="5F5F5F"/>
                </a:solidFill>
              </a:rPr>
              <a:t> de </a:t>
            </a:r>
            <a:r>
              <a:rPr lang="pt-BR" dirty="0" err="1">
                <a:solidFill>
                  <a:srgbClr val="5F5F5F"/>
                </a:solidFill>
              </a:rPr>
              <a:t>monitoreo</a:t>
            </a:r>
            <a:r>
              <a:rPr lang="pt-BR" dirty="0">
                <a:solidFill>
                  <a:srgbClr val="5F5F5F"/>
                </a:solidFill>
              </a:rPr>
              <a:t> de </a:t>
            </a:r>
            <a:r>
              <a:rPr lang="pt-BR" dirty="0" err="1">
                <a:solidFill>
                  <a:srgbClr val="5F5F5F"/>
                </a:solidFill>
              </a:rPr>
              <a:t>las</a:t>
            </a:r>
            <a:r>
              <a:rPr lang="pt-BR" dirty="0">
                <a:solidFill>
                  <a:srgbClr val="5F5F5F"/>
                </a:solidFill>
              </a:rPr>
              <a:t> </a:t>
            </a:r>
            <a:r>
              <a:rPr lang="pt-BR" dirty="0" err="1">
                <a:solidFill>
                  <a:srgbClr val="5F5F5F"/>
                </a:solidFill>
              </a:rPr>
              <a:t>prácticas</a:t>
            </a:r>
            <a:r>
              <a:rPr lang="pt-BR" dirty="0">
                <a:solidFill>
                  <a:srgbClr val="5F5F5F"/>
                </a:solidFill>
              </a:rPr>
              <a:t> de </a:t>
            </a:r>
            <a:r>
              <a:rPr lang="pt-BR" dirty="0" err="1">
                <a:solidFill>
                  <a:srgbClr val="5F5F5F"/>
                </a:solidFill>
              </a:rPr>
              <a:t>remuneración</a:t>
            </a:r>
            <a:r>
              <a:rPr lang="pt-BR" dirty="0">
                <a:solidFill>
                  <a:srgbClr val="5F5F5F"/>
                </a:solidFill>
              </a:rPr>
              <a:t> </a:t>
            </a:r>
            <a:r>
              <a:rPr lang="pt-BR" dirty="0" err="1">
                <a:solidFill>
                  <a:srgbClr val="5F5F5F"/>
                </a:solidFill>
              </a:rPr>
              <a:t>del</a:t>
            </a:r>
            <a:r>
              <a:rPr lang="pt-BR" dirty="0">
                <a:solidFill>
                  <a:srgbClr val="5F5F5F"/>
                </a:solidFill>
              </a:rPr>
              <a:t> mercado objetivo </a:t>
            </a:r>
            <a:r>
              <a:rPr lang="pt-BR" dirty="0" err="1">
                <a:solidFill>
                  <a:srgbClr val="5F5F5F"/>
                </a:solidFill>
              </a:rPr>
              <a:t>del</a:t>
            </a:r>
            <a:r>
              <a:rPr lang="pt-BR" dirty="0">
                <a:solidFill>
                  <a:srgbClr val="5F5F5F"/>
                </a:solidFill>
              </a:rPr>
              <a:t> patrocinador</a:t>
            </a:r>
            <a:r>
              <a:rPr lang="pt-BR" dirty="0"/>
              <a:t>.</a:t>
            </a:r>
            <a:endParaRPr lang="en-US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92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91264" cy="4257692"/>
          </a:xfrm>
        </p:spPr>
        <p:txBody>
          <a:bodyPr/>
          <a:lstStyle/>
          <a:p>
            <a:pPr algn="just"/>
            <a:r>
              <a:rPr lang="pt-BR" dirty="0" err="1"/>
              <a:t>Basado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información</a:t>
            </a:r>
            <a:r>
              <a:rPr lang="pt-BR" dirty="0"/>
              <a:t> recopilada hasta </a:t>
            </a:r>
            <a:r>
              <a:rPr lang="pt-BR" dirty="0" err="1"/>
              <a:t>ahora</a:t>
            </a:r>
            <a:r>
              <a:rPr lang="pt-BR" dirty="0"/>
              <a:t>,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cap="small" dirty="0"/>
              <a:t>Comité de </a:t>
            </a:r>
            <a:r>
              <a:rPr lang="pt-BR" cap="small" dirty="0" err="1"/>
              <a:t>Garantía</a:t>
            </a:r>
            <a:r>
              <a:rPr lang="pt-BR" cap="small" dirty="0"/>
              <a:t> de </a:t>
            </a:r>
            <a:r>
              <a:rPr lang="pt-BR" cap="small" dirty="0" err="1"/>
              <a:t>Calidad</a:t>
            </a:r>
            <a:r>
              <a:rPr lang="pt-BR" dirty="0" smtClean="0"/>
              <a:t> de </a:t>
            </a:r>
            <a:r>
              <a:rPr lang="pt-BR" dirty="0" smtClean="0">
                <a:latin typeface="Southern" pitchFamily="2" charset="0"/>
              </a:rPr>
              <a:t>WISDOM</a:t>
            </a:r>
            <a:r>
              <a:rPr lang="pt-BR" dirty="0" smtClean="0"/>
              <a:t> </a:t>
            </a:r>
            <a:r>
              <a:rPr lang="pt-BR" dirty="0" err="1"/>
              <a:t>actuará</a:t>
            </a:r>
            <a:r>
              <a:rPr lang="pt-BR" dirty="0"/>
              <a:t> de dos </a:t>
            </a:r>
            <a:r>
              <a:rPr lang="pt-BR" dirty="0" err="1" smtClean="0"/>
              <a:t>maneras</a:t>
            </a:r>
            <a:r>
              <a:rPr lang="pt-BR" dirty="0" smtClean="0"/>
              <a:t>:</a:t>
            </a:r>
          </a:p>
          <a:p>
            <a:pPr lvl="1" algn="just"/>
            <a:endParaRPr lang="pt-BR" b="1" dirty="0" smtClean="0"/>
          </a:p>
          <a:p>
            <a:pPr lvl="1" algn="just"/>
            <a:r>
              <a:rPr lang="pt-BR" sz="1600" b="1" dirty="0"/>
              <a:t>Empresas </a:t>
            </a:r>
            <a:r>
              <a:rPr lang="pt-BR" sz="1600" b="1" dirty="0" err="1"/>
              <a:t>con</a:t>
            </a:r>
            <a:r>
              <a:rPr lang="pt-BR" sz="1600" b="1" dirty="0"/>
              <a:t> </a:t>
            </a:r>
            <a:r>
              <a:rPr lang="pt-BR" sz="1600" b="1" dirty="0" err="1"/>
              <a:t>el</a:t>
            </a:r>
            <a:r>
              <a:rPr lang="pt-BR" sz="1600" b="1" dirty="0"/>
              <a:t> Sistema</a:t>
            </a:r>
            <a:r>
              <a:rPr lang="pt-BR" sz="1600" b="1" dirty="0" smtClean="0"/>
              <a:t> </a:t>
            </a:r>
            <a:r>
              <a:rPr lang="pt-BR" sz="1600" b="1" dirty="0" smtClean="0">
                <a:latin typeface="Southern" pitchFamily="2" charset="0"/>
              </a:rPr>
              <a:t>WISDOM</a:t>
            </a:r>
            <a:r>
              <a:rPr lang="pt-BR" sz="1600" b="1" dirty="0" smtClean="0"/>
              <a:t>, </a:t>
            </a:r>
            <a:r>
              <a:rPr lang="pt-BR" sz="1600" b="1" cap="small" dirty="0" err="1" smtClean="0"/>
              <a:t>Hay</a:t>
            </a:r>
            <a:r>
              <a:rPr lang="pt-BR" sz="1600" b="1" dirty="0" smtClean="0"/>
              <a:t> o </a:t>
            </a:r>
            <a:r>
              <a:rPr lang="pt-BR" sz="1600" b="1" cap="small" dirty="0" smtClean="0"/>
              <a:t>Mercer IPE-3</a:t>
            </a:r>
            <a:r>
              <a:rPr lang="pt-BR" sz="1600" b="1" dirty="0" smtClean="0"/>
              <a:t> </a:t>
            </a:r>
            <a:r>
              <a:rPr lang="pt-BR" sz="1600" b="1" dirty="0"/>
              <a:t>implementado</a:t>
            </a:r>
            <a:r>
              <a:rPr lang="pt-BR" sz="1600" b="1" dirty="0" smtClean="0"/>
              <a:t>:</a:t>
            </a:r>
            <a:r>
              <a:rPr lang="pt-BR" sz="1600" dirty="0" smtClean="0"/>
              <a:t> </a:t>
            </a:r>
            <a:r>
              <a:rPr lang="pt-BR" sz="1600" dirty="0"/>
              <a:t>Corresponderá al</a:t>
            </a:r>
            <a:r>
              <a:rPr lang="pt-BR" sz="1600" dirty="0" smtClean="0"/>
              <a:t> </a:t>
            </a:r>
            <a:r>
              <a:rPr lang="pt-BR" sz="1600" cap="small" dirty="0" smtClean="0"/>
              <a:t>Comité</a:t>
            </a:r>
            <a:r>
              <a:rPr lang="pt-BR" sz="1600" dirty="0" smtClean="0"/>
              <a:t> </a:t>
            </a:r>
            <a:r>
              <a:rPr lang="pt-BR" sz="1600" dirty="0" err="1"/>
              <a:t>asegurarse</a:t>
            </a:r>
            <a:r>
              <a:rPr lang="pt-BR" sz="1600" dirty="0"/>
              <a:t> de que </a:t>
            </a:r>
            <a:r>
              <a:rPr lang="pt-BR" sz="1600" dirty="0" err="1"/>
              <a:t>los</a:t>
            </a:r>
            <a:r>
              <a:rPr lang="pt-BR" sz="1600" dirty="0" smtClean="0"/>
              <a:t> </a:t>
            </a:r>
            <a:r>
              <a:rPr lang="pt-BR" sz="1600" cap="small" dirty="0" err="1"/>
              <a:t>puntajes</a:t>
            </a:r>
            <a:r>
              <a:rPr lang="pt-BR" sz="1600" dirty="0" smtClean="0"/>
              <a:t> </a:t>
            </a:r>
            <a:r>
              <a:rPr lang="pt-BR" sz="1600" dirty="0"/>
              <a:t>reportados </a:t>
            </a:r>
            <a:r>
              <a:rPr lang="pt-BR" sz="1600" dirty="0" err="1"/>
              <a:t>reflejen</a:t>
            </a:r>
            <a:r>
              <a:rPr lang="pt-BR" sz="1600" dirty="0"/>
              <a:t> plenamente </a:t>
            </a:r>
            <a:r>
              <a:rPr lang="pt-BR" sz="1600" dirty="0" err="1"/>
              <a:t>la</a:t>
            </a:r>
            <a:r>
              <a:rPr lang="pt-BR" sz="1600" dirty="0"/>
              <a:t> </a:t>
            </a:r>
            <a:r>
              <a:rPr lang="pt-BR" sz="1600" dirty="0" err="1"/>
              <a:t>importancia</a:t>
            </a:r>
            <a:r>
              <a:rPr lang="pt-BR" sz="1600" dirty="0"/>
              <a:t> relativa de </a:t>
            </a:r>
            <a:r>
              <a:rPr lang="pt-BR" sz="1600" dirty="0" err="1"/>
              <a:t>las</a:t>
            </a:r>
            <a:r>
              <a:rPr lang="pt-BR" sz="1600" dirty="0"/>
              <a:t> posiciones respectivas, a </a:t>
            </a:r>
            <a:r>
              <a:rPr lang="pt-BR" sz="1600" dirty="0" err="1"/>
              <a:t>fin</a:t>
            </a:r>
            <a:r>
              <a:rPr lang="pt-BR" sz="1600" dirty="0"/>
              <a:t> de </a:t>
            </a:r>
            <a:r>
              <a:rPr lang="pt-BR" sz="1600" dirty="0" err="1"/>
              <a:t>garantizar</a:t>
            </a:r>
            <a:r>
              <a:rPr lang="pt-BR" sz="1600" dirty="0"/>
              <a:t> </a:t>
            </a:r>
            <a:r>
              <a:rPr lang="pt-BR" sz="1600" dirty="0" err="1"/>
              <a:t>la</a:t>
            </a:r>
            <a:r>
              <a:rPr lang="pt-BR" sz="1600" dirty="0"/>
              <a:t> </a:t>
            </a:r>
            <a:r>
              <a:rPr lang="pt-BR" sz="1600" dirty="0" err="1"/>
              <a:t>comparabilidad</a:t>
            </a:r>
            <a:r>
              <a:rPr lang="pt-BR" sz="1600" dirty="0"/>
              <a:t> de </a:t>
            </a:r>
            <a:r>
              <a:rPr lang="pt-BR" sz="1600" dirty="0" err="1"/>
              <a:t>la</a:t>
            </a:r>
            <a:r>
              <a:rPr lang="pt-BR" sz="1600" dirty="0"/>
              <a:t> </a:t>
            </a:r>
            <a:r>
              <a:rPr lang="pt-BR" sz="1600" dirty="0" err="1"/>
              <a:t>información</a:t>
            </a:r>
            <a:r>
              <a:rPr lang="pt-BR" sz="1600" dirty="0" smtClean="0"/>
              <a:t>.</a:t>
            </a:r>
          </a:p>
          <a:p>
            <a:pPr lvl="1" algn="just"/>
            <a:endParaRPr lang="pt-BR" sz="1600" dirty="0" smtClean="0"/>
          </a:p>
          <a:p>
            <a:pPr lvl="1" algn="just"/>
            <a:r>
              <a:rPr lang="pt-BR" sz="1600" b="1" dirty="0"/>
              <a:t>Empresas </a:t>
            </a:r>
            <a:r>
              <a:rPr lang="pt-BR" sz="1600" b="1" dirty="0" err="1"/>
              <a:t>sin</a:t>
            </a:r>
            <a:r>
              <a:rPr lang="pt-BR" sz="1600" b="1" dirty="0"/>
              <a:t> </a:t>
            </a:r>
            <a:r>
              <a:rPr lang="pt-BR" sz="1600" b="1" dirty="0" err="1"/>
              <a:t>estos</a:t>
            </a:r>
            <a:r>
              <a:rPr lang="pt-BR" sz="1600" b="1" dirty="0"/>
              <a:t> Sistemas</a:t>
            </a:r>
            <a:r>
              <a:rPr lang="pt-BR" sz="1600" b="1" dirty="0" smtClean="0"/>
              <a:t>:</a:t>
            </a:r>
            <a:r>
              <a:rPr lang="pt-BR" sz="1600" dirty="0" smtClean="0"/>
              <a:t> El </a:t>
            </a:r>
            <a:r>
              <a:rPr lang="pt-BR" sz="1600" cap="small" dirty="0" smtClean="0"/>
              <a:t>Comité</a:t>
            </a:r>
            <a:r>
              <a:rPr lang="pt-BR" sz="1600" dirty="0" smtClean="0"/>
              <a:t> </a:t>
            </a:r>
            <a:r>
              <a:rPr lang="pt-BR" sz="1600" dirty="0"/>
              <a:t>será </a:t>
            </a:r>
            <a:r>
              <a:rPr lang="pt-BR" sz="1600" dirty="0" err="1"/>
              <a:t>el</a:t>
            </a:r>
            <a:r>
              <a:rPr lang="pt-BR" sz="1600" dirty="0"/>
              <a:t> encargado de elaborar una </a:t>
            </a:r>
            <a:r>
              <a:rPr lang="pt-BR" sz="1600" dirty="0" err="1"/>
              <a:t>P</a:t>
            </a:r>
            <a:r>
              <a:rPr lang="pt-BR" sz="1600" dirty="0" err="1" smtClean="0"/>
              <a:t>ropuesta</a:t>
            </a:r>
            <a:r>
              <a:rPr lang="pt-BR" sz="1600" dirty="0" smtClean="0"/>
              <a:t> </a:t>
            </a:r>
            <a:r>
              <a:rPr lang="pt-BR" sz="1600" dirty="0"/>
              <a:t>de </a:t>
            </a:r>
            <a:r>
              <a:rPr lang="pt-BR" sz="1600" dirty="0" smtClean="0"/>
              <a:t>Ranking </a:t>
            </a:r>
            <a:r>
              <a:rPr lang="pt-BR" sz="1600" dirty="0"/>
              <a:t>para todos </a:t>
            </a:r>
            <a:r>
              <a:rPr lang="pt-BR" sz="1600" dirty="0" err="1"/>
              <a:t>los</a:t>
            </a:r>
            <a:r>
              <a:rPr lang="pt-BR" sz="1600" dirty="0"/>
              <a:t> </a:t>
            </a:r>
            <a:r>
              <a:rPr lang="pt-BR" sz="1600" dirty="0" err="1"/>
              <a:t>puestos</a:t>
            </a:r>
            <a:r>
              <a:rPr lang="pt-BR" sz="1600" dirty="0"/>
              <a:t> de mando y </a:t>
            </a:r>
            <a:r>
              <a:rPr lang="pt-BR" sz="1600" dirty="0" err="1"/>
              <a:t>aportación</a:t>
            </a:r>
            <a:r>
              <a:rPr lang="pt-BR" sz="1600" dirty="0"/>
              <a:t> individual por </a:t>
            </a:r>
            <a:r>
              <a:rPr lang="pt-BR" sz="1600" dirty="0" err="1"/>
              <a:t>ellos</a:t>
            </a:r>
            <a:r>
              <a:rPr lang="pt-BR" sz="1600" dirty="0"/>
              <a:t> informados.</a:t>
            </a:r>
            <a:endParaRPr lang="pt-BR" sz="1400" dirty="0" smtClean="0"/>
          </a:p>
          <a:p>
            <a:pPr algn="just"/>
            <a:endParaRPr lang="pt-BR" sz="14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0"/>
          </p:nvPr>
        </p:nvSpPr>
        <p:spPr>
          <a:xfrm>
            <a:off x="428596" y="1091095"/>
            <a:ext cx="8031836" cy="393689"/>
          </a:xfrm>
        </p:spPr>
        <p:txBody>
          <a:bodyPr/>
          <a:lstStyle/>
          <a:p>
            <a:r>
              <a:rPr lang="pt-BR" i="1" dirty="0" err="1">
                <a:latin typeface="Georgia" pitchFamily="18" charset="0"/>
              </a:rPr>
              <a:t>Definición</a:t>
            </a:r>
            <a:r>
              <a:rPr lang="pt-BR" i="1" dirty="0">
                <a:latin typeface="Georgia" pitchFamily="18" charset="0"/>
              </a:rPr>
              <a:t> de Medidas de </a:t>
            </a:r>
            <a:r>
              <a:rPr lang="pt-BR" i="1" dirty="0" err="1" smtClean="0">
                <a:latin typeface="Georgia" pitchFamily="18" charset="0"/>
              </a:rPr>
              <a:t>Contenido</a:t>
            </a:r>
            <a:endParaRPr lang="pt-BR" i="1" dirty="0">
              <a:latin typeface="Georgia" pitchFamily="18" charset="0"/>
            </a:endParaRPr>
          </a:p>
        </p:txBody>
      </p:sp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107504" y="200848"/>
            <a:ext cx="8031836" cy="428628"/>
          </a:xfrm>
        </p:spPr>
        <p:txBody>
          <a:bodyPr/>
          <a:lstStyle/>
          <a:p>
            <a:r>
              <a:rPr lang="pt-BR" dirty="0">
                <a:latin typeface="Arial Rounded MT Bold" pitchFamily="34" charset="0"/>
              </a:rPr>
              <a:t>Etapas </a:t>
            </a:r>
            <a:r>
              <a:rPr lang="pt-BR" dirty="0">
                <a:latin typeface="Southern" pitchFamily="2" charset="0"/>
              </a:rPr>
              <a:t>PWR</a:t>
            </a:r>
            <a:r>
              <a:rPr lang="pt-BR" dirty="0">
                <a:latin typeface="Arial Rounded MT Bold" pitchFamily="34" charset="0"/>
              </a:rPr>
              <a:t> </a:t>
            </a:r>
            <a:r>
              <a:rPr lang="pt-BR" dirty="0" err="1">
                <a:latin typeface="Arial Rounded MT Bold" pitchFamily="34" charset="0"/>
              </a:rPr>
              <a:t>Abogados</a:t>
            </a:r>
            <a:r>
              <a:rPr lang="pt-BR" dirty="0">
                <a:latin typeface="Arial Rounded MT Bold" pitchFamily="34" charset="0"/>
              </a:rPr>
              <a:t> </a:t>
            </a:r>
            <a:r>
              <a:rPr lang="pt-BR" dirty="0" smtClean="0">
                <a:latin typeface="Arial Rounded MT Bold" pitchFamily="34" charset="0"/>
              </a:rPr>
              <a:t>2020</a:t>
            </a:r>
            <a:endParaRPr lang="pt-BR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34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0"/>
          </p:nvPr>
        </p:nvSpPr>
        <p:spPr>
          <a:xfrm>
            <a:off x="428596" y="1091095"/>
            <a:ext cx="8031836" cy="393689"/>
          </a:xfrm>
        </p:spPr>
        <p:txBody>
          <a:bodyPr/>
          <a:lstStyle/>
          <a:p>
            <a:r>
              <a:rPr lang="pt-BR" i="1" dirty="0" err="1" smtClean="0">
                <a:latin typeface="Georgia" pitchFamily="18" charset="0"/>
              </a:rPr>
              <a:t>Explicación</a:t>
            </a:r>
            <a:endParaRPr lang="pt-BR" i="1" dirty="0">
              <a:latin typeface="Georgia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7504" y="200848"/>
            <a:ext cx="8031836" cy="428628"/>
          </a:xfrm>
        </p:spPr>
        <p:txBody>
          <a:bodyPr/>
          <a:lstStyle/>
          <a:p>
            <a:r>
              <a:rPr lang="pt-BR" dirty="0" err="1">
                <a:latin typeface="Arial Rounded MT Bold" pitchFamily="34" charset="0"/>
              </a:rPr>
              <a:t>Formulario</a:t>
            </a:r>
            <a:r>
              <a:rPr lang="pt-BR" dirty="0">
                <a:latin typeface="Arial Rounded MT Bold" pitchFamily="34" charset="0"/>
              </a:rPr>
              <a:t> de </a:t>
            </a:r>
            <a:r>
              <a:rPr lang="pt-BR" dirty="0" err="1">
                <a:latin typeface="Arial Rounded MT Bold" pitchFamily="34" charset="0"/>
              </a:rPr>
              <a:t>Inscripción</a:t>
            </a:r>
            <a:r>
              <a:rPr lang="pt-BR" dirty="0" smtClean="0">
                <a:latin typeface="Arial Rounded MT Bold" pitchFamily="34" charset="0"/>
              </a:rPr>
              <a:t> </a:t>
            </a:r>
            <a:endParaRPr lang="pt-BR" dirty="0">
              <a:latin typeface="Arial Rounded MT Bold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548" y="2019103"/>
            <a:ext cx="6296904" cy="28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5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107504" y="5517232"/>
            <a:ext cx="9036496" cy="936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0"/>
          </p:nvPr>
        </p:nvSpPr>
        <p:spPr>
          <a:xfrm>
            <a:off x="428596" y="1091095"/>
            <a:ext cx="8031836" cy="393689"/>
          </a:xfrm>
        </p:spPr>
        <p:txBody>
          <a:bodyPr/>
          <a:lstStyle/>
          <a:p>
            <a:r>
              <a:rPr lang="pt-BR" i="1" dirty="0" err="1">
                <a:latin typeface="Georgia" pitchFamily="18" charset="0"/>
              </a:rPr>
              <a:t>Explicación</a:t>
            </a:r>
            <a:endParaRPr lang="pt-BR" i="1" dirty="0">
              <a:latin typeface="Georgia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7504" y="200848"/>
            <a:ext cx="8031836" cy="428628"/>
          </a:xfrm>
        </p:spPr>
        <p:txBody>
          <a:bodyPr/>
          <a:lstStyle/>
          <a:p>
            <a:r>
              <a:rPr lang="pt-BR" dirty="0" err="1">
                <a:latin typeface="Arial Rounded MT Bold" pitchFamily="34" charset="0"/>
              </a:rPr>
              <a:t>Formulario</a:t>
            </a:r>
            <a:r>
              <a:rPr lang="pt-BR" dirty="0">
                <a:latin typeface="Arial Rounded MT Bold" pitchFamily="34" charset="0"/>
              </a:rPr>
              <a:t> de </a:t>
            </a:r>
            <a:r>
              <a:rPr lang="pt-BR" dirty="0" err="1">
                <a:latin typeface="Arial Rounded MT Bold" pitchFamily="34" charset="0"/>
              </a:rPr>
              <a:t>Inscripción</a:t>
            </a:r>
            <a:r>
              <a:rPr lang="pt-BR" dirty="0">
                <a:latin typeface="Arial Rounded MT Bold" pitchFamily="34" charset="0"/>
              </a:rPr>
              <a:t>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732" y="1708103"/>
            <a:ext cx="6344536" cy="460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0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Luiz Carlos Bueno</a:t>
            </a:r>
          </a:p>
          <a:p>
            <a:pPr lvl="1"/>
            <a:r>
              <a:rPr lang="pt-BR" dirty="0" err="1"/>
              <a:t>Director</a:t>
            </a:r>
            <a:r>
              <a:rPr lang="pt-BR" dirty="0"/>
              <a:t> </a:t>
            </a:r>
            <a:r>
              <a:rPr lang="pt-BR" dirty="0" smtClean="0"/>
              <a:t>General</a:t>
            </a:r>
          </a:p>
          <a:p>
            <a:pPr lvl="1"/>
            <a:r>
              <a:rPr lang="pt-BR" dirty="0" smtClean="0">
                <a:hlinkClick r:id="rId3"/>
              </a:rPr>
              <a:t>lbueno@wisdom.com.br</a:t>
            </a:r>
            <a:endParaRPr lang="pt-BR" dirty="0"/>
          </a:p>
          <a:p>
            <a:pPr marL="355600" lvl="1" indent="0">
              <a:buNone/>
            </a:pPr>
            <a:endParaRPr lang="pt-BR" dirty="0"/>
          </a:p>
          <a:p>
            <a:r>
              <a:rPr lang="pt-BR" dirty="0" smtClean="0"/>
              <a:t>Equipo </a:t>
            </a:r>
            <a:r>
              <a:rPr lang="pt-BR" b="1" dirty="0">
                <a:latin typeface="Southern" pitchFamily="2" charset="0"/>
              </a:rPr>
              <a:t>WISDOM</a:t>
            </a:r>
            <a:r>
              <a:rPr lang="pt-BR" dirty="0"/>
              <a:t>:</a:t>
            </a:r>
          </a:p>
          <a:p>
            <a:pPr lvl="1"/>
            <a:r>
              <a:rPr lang="pt-BR" dirty="0"/>
              <a:t>Juliana Braz: </a:t>
            </a:r>
            <a:r>
              <a:rPr lang="pt-BR" dirty="0">
                <a:hlinkClick r:id="rId4"/>
              </a:rPr>
              <a:t>juliana.braz@wisdom.com.br</a:t>
            </a:r>
            <a:endParaRPr lang="pt-BR" dirty="0"/>
          </a:p>
          <a:p>
            <a:pPr lvl="1"/>
            <a:r>
              <a:rPr lang="pt-BR" dirty="0"/>
              <a:t>Gabriela Simplício: </a:t>
            </a:r>
            <a:r>
              <a:rPr lang="pt-BR" dirty="0">
                <a:hlinkClick r:id="rId5"/>
              </a:rPr>
              <a:t>gabriela.simplicio@wisdom.com.br</a:t>
            </a:r>
            <a:endParaRPr lang="pt-BR" dirty="0"/>
          </a:p>
          <a:p>
            <a:pPr marL="355600" lvl="1" indent="0">
              <a:buNone/>
            </a:pP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0"/>
          </p:nvPr>
        </p:nvSpPr>
        <p:spPr>
          <a:xfrm>
            <a:off x="428596" y="1091095"/>
            <a:ext cx="8031836" cy="393689"/>
          </a:xfrm>
        </p:spPr>
        <p:txBody>
          <a:bodyPr/>
          <a:lstStyle/>
          <a:p>
            <a:r>
              <a:rPr lang="pt-BR" i="1" dirty="0" err="1">
                <a:latin typeface="Georgia" pitchFamily="18" charset="0"/>
              </a:rPr>
              <a:t>Contáctenos</a:t>
            </a:r>
            <a:r>
              <a:rPr lang="pt-BR" i="1" dirty="0" smtClean="0">
                <a:latin typeface="Georgia" pitchFamily="18" charset="0"/>
              </a:rPr>
              <a:t>:</a:t>
            </a:r>
            <a:endParaRPr lang="pt-BR" i="1" dirty="0">
              <a:latin typeface="Georgia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7504" y="200848"/>
            <a:ext cx="8031836" cy="428628"/>
          </a:xfrm>
        </p:spPr>
        <p:txBody>
          <a:bodyPr/>
          <a:lstStyle/>
          <a:p>
            <a:r>
              <a:rPr lang="pt-BR" dirty="0">
                <a:latin typeface="Arial Rounded MT Bold" pitchFamily="34" charset="0"/>
              </a:rPr>
              <a:t>Preguntas u </a:t>
            </a:r>
            <a:r>
              <a:rPr lang="pt-BR" dirty="0" err="1">
                <a:latin typeface="Arial Rounded MT Bold" pitchFamily="34" charset="0"/>
              </a:rPr>
              <a:t>Otras</a:t>
            </a:r>
            <a:r>
              <a:rPr lang="pt-BR" dirty="0">
                <a:latin typeface="Arial Rounded MT Bold" pitchFamily="34" charset="0"/>
              </a:rPr>
              <a:t> </a:t>
            </a:r>
            <a:r>
              <a:rPr lang="pt-BR" dirty="0" err="1" smtClean="0">
                <a:latin typeface="Arial Rounded MT Bold" pitchFamily="34" charset="0"/>
              </a:rPr>
              <a:t>Necesidades</a:t>
            </a:r>
            <a:endParaRPr lang="pt-BR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30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>
            <a:spLocks noGrp="1"/>
          </p:cNvSpPr>
          <p:nvPr>
            <p:ph type="subTitle" idx="1"/>
          </p:nvPr>
        </p:nvSpPr>
        <p:spPr>
          <a:xfrm>
            <a:off x="0" y="3044552"/>
            <a:ext cx="9144000" cy="816496"/>
          </a:xfrm>
        </p:spPr>
        <p:txBody>
          <a:bodyPr>
            <a:noAutofit/>
          </a:bodyPr>
          <a:lstStyle/>
          <a:p>
            <a:pPr algn="ctr"/>
            <a:r>
              <a:rPr lang="pt-BR" sz="2800" cap="small" dirty="0">
                <a:solidFill>
                  <a:srgbClr val="223A5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Personas </a:t>
            </a:r>
            <a:r>
              <a:rPr lang="pt-BR" sz="2800" cap="small" dirty="0" err="1">
                <a:solidFill>
                  <a:srgbClr val="223A5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Generando</a:t>
            </a:r>
            <a:r>
              <a:rPr lang="pt-BR" sz="2800" cap="small" dirty="0">
                <a:solidFill>
                  <a:srgbClr val="223A5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pt-BR" sz="2800" cap="small" dirty="0" smtClean="0">
                <a:solidFill>
                  <a:srgbClr val="223A5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Resultados</a:t>
            </a:r>
            <a:endParaRPr lang="pt-BR" sz="2800" cap="small" dirty="0">
              <a:solidFill>
                <a:srgbClr val="223A5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910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2"/>
          <p:cNvSpPr txBox="1">
            <a:spLocks/>
          </p:cNvSpPr>
          <p:nvPr/>
        </p:nvSpPr>
        <p:spPr bwMode="auto">
          <a:xfrm>
            <a:off x="428596" y="928670"/>
            <a:ext cx="8031836" cy="39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b="1" kern="1200">
                <a:solidFill>
                  <a:srgbClr val="223A5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i="1" dirty="0" err="1">
                <a:latin typeface="Georgia" pitchFamily="18" charset="0"/>
              </a:rPr>
              <a:t>Posición</a:t>
            </a:r>
            <a:r>
              <a:rPr lang="pt-BR" i="1" dirty="0">
                <a:latin typeface="Georgia" pitchFamily="18" charset="0"/>
              </a:rPr>
              <a:t> - Perfil de </a:t>
            </a:r>
            <a:r>
              <a:rPr lang="pt-BR" i="1" dirty="0" smtClean="0">
                <a:latin typeface="Georgia" pitchFamily="18" charset="0"/>
              </a:rPr>
              <a:t>Ocupante</a:t>
            </a:r>
            <a:r>
              <a:rPr lang="en-US" i="1" dirty="0" smtClean="0">
                <a:latin typeface="Georgia" pitchFamily="18" charset="0"/>
              </a:rPr>
              <a:t>: </a:t>
            </a:r>
            <a:endParaRPr lang="en-US" i="1" dirty="0">
              <a:latin typeface="Georgia" pitchFamily="18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07504" y="6459"/>
            <a:ext cx="8229600" cy="863600"/>
          </a:xfrm>
          <a:prstGeom prst="rect">
            <a:avLst/>
          </a:prstGeom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1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bg1"/>
                </a:solidFill>
                <a:latin typeface="Arial Rounded MT Bold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bg1"/>
                </a:solidFill>
                <a:latin typeface="Arial Rounded MT Bold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bg1"/>
                </a:solidFill>
                <a:latin typeface="Arial Rounded MT Bold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bg1"/>
                </a:solidFill>
                <a:latin typeface="Arial Rounded MT Bold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bg1"/>
                </a:solidFill>
                <a:latin typeface="Arial Rounded MT Bold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bg1"/>
                </a:solidFill>
                <a:latin typeface="Arial Rounded MT Bold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bg1"/>
                </a:solidFill>
                <a:latin typeface="Arial Rounded MT Bold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100" b="1">
                <a:solidFill>
                  <a:schemeClr val="bg1"/>
                </a:solidFill>
                <a:latin typeface="Arial Rounded MT Bold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sz="2800" dirty="0" smtClean="0"/>
              <a:t>Sistema </a:t>
            </a:r>
            <a:r>
              <a:rPr lang="pt-BR" sz="2800" dirty="0" smtClean="0">
                <a:latin typeface="Southern" pitchFamily="2" charset="0"/>
              </a:rPr>
              <a:t>WISDOM </a:t>
            </a:r>
            <a:r>
              <a:rPr lang="pt-BR" sz="2800" dirty="0" err="1" smtClean="0"/>
              <a:t>Medición</a:t>
            </a:r>
            <a:r>
              <a:rPr lang="pt-BR" sz="2800" dirty="0" smtClean="0"/>
              <a:t> de </a:t>
            </a:r>
            <a:r>
              <a:rPr lang="pt-BR" sz="2800" dirty="0" err="1" smtClean="0"/>
              <a:t>Contenido</a:t>
            </a:r>
            <a:endParaRPr lang="en-US" sz="2800" dirty="0">
              <a:latin typeface="Souther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61" y="1563540"/>
            <a:ext cx="8544123" cy="429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ço Reservado para Texto 2"/>
          <p:cNvSpPr txBox="1">
            <a:spLocks/>
          </p:cNvSpPr>
          <p:nvPr/>
        </p:nvSpPr>
        <p:spPr bwMode="auto">
          <a:xfrm>
            <a:off x="567744" y="5809256"/>
            <a:ext cx="4654084" cy="33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b="1" kern="1200">
                <a:solidFill>
                  <a:srgbClr val="223A5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rgbClr val="5F5F5F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dirty="0"/>
              <a:t>El título </a:t>
            </a:r>
            <a:r>
              <a:rPr lang="pt-BR" sz="1400" dirty="0" err="1"/>
              <a:t>del</a:t>
            </a:r>
            <a:r>
              <a:rPr lang="pt-BR" sz="1400" dirty="0"/>
              <a:t> </a:t>
            </a:r>
            <a:r>
              <a:rPr lang="pt-BR" sz="1400" dirty="0" err="1" smtClean="0"/>
              <a:t>puesto</a:t>
            </a:r>
            <a:r>
              <a:rPr lang="pt-BR" sz="1400" dirty="0" smtClean="0"/>
              <a:t> no</a:t>
            </a:r>
            <a:r>
              <a:rPr lang="en-US" sz="1400" cap="small" dirty="0" smtClean="0"/>
              <a:t> </a:t>
            </a:r>
            <a:r>
              <a:rPr lang="pt-BR" sz="1400" cap="small" dirty="0" err="1"/>
              <a:t>tiene</a:t>
            </a:r>
            <a:r>
              <a:rPr lang="pt-BR" sz="1400" cap="small" dirty="0"/>
              <a:t> </a:t>
            </a:r>
            <a:r>
              <a:rPr lang="pt-BR" sz="1400" cap="small" dirty="0" err="1" smtClean="0"/>
              <a:t>importancia</a:t>
            </a:r>
            <a:endParaRPr lang="en-US" sz="1400" b="0" cap="small" dirty="0">
              <a:solidFill>
                <a:srgbClr val="5F5F5F"/>
              </a:solidFill>
              <a:latin typeface="+mj-lt"/>
              <a:cs typeface="+mn-cs"/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2894786" y="2329830"/>
            <a:ext cx="2469302" cy="864096"/>
          </a:xfrm>
          <a:prstGeom prst="round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2894786" y="3365376"/>
            <a:ext cx="2469302" cy="86409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2897068" y="4400922"/>
            <a:ext cx="2469302" cy="86409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999410" y="2348612"/>
            <a:ext cx="22765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err="1"/>
              <a:t>Conocimientos</a:t>
            </a:r>
            <a:r>
              <a:rPr lang="pt-BR" sz="2400" dirty="0"/>
              <a:t> </a:t>
            </a:r>
            <a:r>
              <a:rPr lang="pt-BR" sz="2400" dirty="0" smtClean="0"/>
              <a:t>y</a:t>
            </a:r>
          </a:p>
          <a:p>
            <a:r>
              <a:rPr lang="pt-BR" sz="2400" dirty="0"/>
              <a:t> </a:t>
            </a:r>
            <a:r>
              <a:rPr lang="pt-BR" sz="2400" dirty="0" smtClean="0"/>
              <a:t>    Habilidades</a:t>
            </a:r>
            <a:endParaRPr lang="pt-BR" sz="2400" dirty="0"/>
          </a:p>
        </p:txBody>
      </p:sp>
      <p:sp>
        <p:nvSpPr>
          <p:cNvPr id="10" name="Retângulo 9"/>
          <p:cNvSpPr/>
          <p:nvPr/>
        </p:nvSpPr>
        <p:spPr>
          <a:xfrm>
            <a:off x="3275856" y="3390091"/>
            <a:ext cx="17219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err="1" smtClean="0"/>
              <a:t>Solución</a:t>
            </a:r>
            <a:r>
              <a:rPr lang="pt-BR" sz="2400" dirty="0"/>
              <a:t> </a:t>
            </a:r>
            <a:r>
              <a:rPr lang="pt-BR" sz="2400" dirty="0" smtClean="0"/>
              <a:t>de </a:t>
            </a:r>
          </a:p>
          <a:p>
            <a:r>
              <a:rPr lang="pt-BR" sz="2400" dirty="0"/>
              <a:t>  </a:t>
            </a:r>
            <a:r>
              <a:rPr lang="pt-BR" sz="2400" dirty="0" smtClean="0"/>
              <a:t>Problemas</a:t>
            </a:r>
            <a:endParaRPr lang="pt-BR" sz="2400" dirty="0"/>
          </a:p>
        </p:txBody>
      </p:sp>
      <p:sp>
        <p:nvSpPr>
          <p:cNvPr id="11" name="Retângulo 10"/>
          <p:cNvSpPr/>
          <p:nvPr/>
        </p:nvSpPr>
        <p:spPr>
          <a:xfrm>
            <a:off x="3116560" y="4438754"/>
            <a:ext cx="20457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err="1"/>
              <a:t>Generación</a:t>
            </a:r>
            <a:r>
              <a:rPr lang="pt-BR" sz="2400" dirty="0"/>
              <a:t> de </a:t>
            </a:r>
            <a:endParaRPr lang="pt-BR" sz="2400" dirty="0" smtClean="0"/>
          </a:p>
          <a:p>
            <a:r>
              <a:rPr lang="pt-BR" sz="2400" dirty="0"/>
              <a:t> </a:t>
            </a:r>
            <a:r>
              <a:rPr lang="pt-BR" sz="2400" dirty="0" smtClean="0"/>
              <a:t>  Resultados</a:t>
            </a:r>
            <a:endParaRPr lang="pt-BR" sz="2400" dirty="0"/>
          </a:p>
        </p:txBody>
      </p:sp>
      <p:sp>
        <p:nvSpPr>
          <p:cNvPr id="12" name="Retângulo 11"/>
          <p:cNvSpPr/>
          <p:nvPr/>
        </p:nvSpPr>
        <p:spPr>
          <a:xfrm>
            <a:off x="5724128" y="1563540"/>
            <a:ext cx="2952328" cy="3532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6175011" y="1544490"/>
            <a:ext cx="2127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/>
              <a:t>Importancia</a:t>
            </a:r>
            <a:r>
              <a:rPr lang="pt-BR" dirty="0"/>
              <a:t> </a:t>
            </a:r>
            <a:r>
              <a:rPr lang="pt-BR" dirty="0" smtClean="0"/>
              <a:t>Relativa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259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216" y="5589240"/>
            <a:ext cx="9144000" cy="964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85" name="Conector reto 84"/>
          <p:cNvCxnSpPr/>
          <p:nvPr/>
        </p:nvCxnSpPr>
        <p:spPr bwMode="auto">
          <a:xfrm rot="10800000">
            <a:off x="2549619" y="1292428"/>
            <a:ext cx="1588" cy="1588"/>
          </a:xfrm>
          <a:prstGeom prst="line">
            <a:avLst/>
          </a:prstGeom>
          <a:solidFill>
            <a:srgbClr val="FCEA0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grpSp>
        <p:nvGrpSpPr>
          <p:cNvPr id="112" name="Grupo 111"/>
          <p:cNvGrpSpPr/>
          <p:nvPr/>
        </p:nvGrpSpPr>
        <p:grpSpPr>
          <a:xfrm>
            <a:off x="251520" y="1015883"/>
            <a:ext cx="1692000" cy="540000"/>
            <a:chOff x="0" y="54495"/>
            <a:chExt cx="1187624" cy="712574"/>
          </a:xfrm>
          <a:solidFill>
            <a:srgbClr val="FFD347"/>
          </a:solidFill>
        </p:grpSpPr>
        <p:sp>
          <p:nvSpPr>
            <p:cNvPr id="113" name="Retângulo 112"/>
            <p:cNvSpPr/>
            <p:nvPr/>
          </p:nvSpPr>
          <p:spPr>
            <a:xfrm>
              <a:off x="0" y="54495"/>
              <a:ext cx="1187624" cy="712574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4" name="Retângulo 113"/>
            <p:cNvSpPr/>
            <p:nvPr/>
          </p:nvSpPr>
          <p:spPr>
            <a:xfrm>
              <a:off x="0" y="54495"/>
              <a:ext cx="1187624" cy="7125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 err="1" smtClean="0">
                  <a:solidFill>
                    <a:srgbClr val="5F5F5F"/>
                  </a:solidFill>
                  <a:latin typeface="Helvetica" pitchFamily="34" charset="0"/>
                </a:rPr>
                <a:t>Conocimientos</a:t>
              </a:r>
              <a:r>
                <a:rPr lang="pt-BR" sz="1400" b="1" dirty="0" smtClean="0">
                  <a:solidFill>
                    <a:srgbClr val="5F5F5F"/>
                  </a:solidFill>
                  <a:latin typeface="Helvetica" pitchFamily="34" charset="0"/>
                </a:rPr>
                <a:t> </a:t>
              </a:r>
              <a:r>
                <a:rPr lang="pt-BR" sz="1400" b="1" dirty="0">
                  <a:solidFill>
                    <a:srgbClr val="5F5F5F"/>
                  </a:solidFill>
                  <a:latin typeface="Helvetica" pitchFamily="34" charset="0"/>
                </a:rPr>
                <a:t>y</a:t>
              </a:r>
              <a:r>
                <a:rPr lang="pt-BR" sz="1400" b="1" dirty="0" smtClean="0">
                  <a:solidFill>
                    <a:srgbClr val="5F5F5F"/>
                  </a:solidFill>
                  <a:latin typeface="Helvetica" pitchFamily="34" charset="0"/>
                </a:rPr>
                <a:t> Habilidades</a:t>
              </a:r>
              <a:endParaRPr lang="pt-BR" sz="1400" b="1" kern="1200" dirty="0">
                <a:solidFill>
                  <a:srgbClr val="5F5F5F"/>
                </a:solidFill>
                <a:latin typeface="Helvetica" pitchFamily="34" charset="0"/>
              </a:endParaRPr>
            </a:p>
          </p:txBody>
        </p:sp>
      </p:grpSp>
      <p:grpSp>
        <p:nvGrpSpPr>
          <p:cNvPr id="115" name="Grupo 114"/>
          <p:cNvGrpSpPr/>
          <p:nvPr/>
        </p:nvGrpSpPr>
        <p:grpSpPr>
          <a:xfrm>
            <a:off x="381894" y="1708897"/>
            <a:ext cx="1620000" cy="540000"/>
            <a:chOff x="0" y="54495"/>
            <a:chExt cx="1187624" cy="712574"/>
          </a:xfrm>
          <a:solidFill>
            <a:srgbClr val="FFFF99"/>
          </a:solidFill>
        </p:grpSpPr>
        <p:sp>
          <p:nvSpPr>
            <p:cNvPr id="116" name="Retângulo 115"/>
            <p:cNvSpPr/>
            <p:nvPr/>
          </p:nvSpPr>
          <p:spPr>
            <a:xfrm>
              <a:off x="0" y="54495"/>
              <a:ext cx="1187624" cy="712574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7" name="Retângulo 116"/>
            <p:cNvSpPr/>
            <p:nvPr/>
          </p:nvSpPr>
          <p:spPr>
            <a:xfrm>
              <a:off x="0" y="54495"/>
              <a:ext cx="1187624" cy="7125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dirty="0" err="1" smtClean="0">
                  <a:solidFill>
                    <a:srgbClr val="5F5F5F"/>
                  </a:solidFill>
                  <a:latin typeface="Helvetica" pitchFamily="34" charset="0"/>
                </a:rPr>
                <a:t>Escolaridad</a:t>
              </a:r>
              <a:r>
                <a:rPr lang="pt-BR" sz="1200" b="1" dirty="0" smtClean="0">
                  <a:solidFill>
                    <a:srgbClr val="5F5F5F"/>
                  </a:solidFill>
                  <a:latin typeface="Helvetica" pitchFamily="34" charset="0"/>
                </a:rPr>
                <a:t> </a:t>
              </a:r>
              <a:r>
                <a:rPr lang="pt-BR" sz="1200" b="1" dirty="0">
                  <a:solidFill>
                    <a:srgbClr val="5F5F5F"/>
                  </a:solidFill>
                  <a:latin typeface="Helvetica" pitchFamily="34" charset="0"/>
                </a:rPr>
                <a:t>y</a:t>
              </a:r>
              <a:r>
                <a:rPr lang="pt-BR" sz="1200" b="1" dirty="0" smtClean="0">
                  <a:solidFill>
                    <a:srgbClr val="5F5F5F"/>
                  </a:solidFill>
                  <a:latin typeface="Helvetica" pitchFamily="34" charset="0"/>
                </a:rPr>
                <a:t> </a:t>
              </a:r>
              <a:r>
                <a:rPr lang="pt-BR" sz="1200" b="1" dirty="0" err="1" smtClean="0">
                  <a:solidFill>
                    <a:srgbClr val="5F5F5F"/>
                  </a:solidFill>
                  <a:latin typeface="Helvetica" pitchFamily="34" charset="0"/>
                </a:rPr>
                <a:t>Experiencia</a:t>
              </a:r>
              <a:endParaRPr lang="pt-BR" sz="1200" b="1" kern="1200" dirty="0">
                <a:solidFill>
                  <a:srgbClr val="5F5F5F"/>
                </a:solidFill>
                <a:latin typeface="Helvetica" pitchFamily="34" charset="0"/>
              </a:endParaRPr>
            </a:p>
          </p:txBody>
        </p:sp>
      </p:grpSp>
      <p:grpSp>
        <p:nvGrpSpPr>
          <p:cNvPr id="118" name="Grupo 117"/>
          <p:cNvGrpSpPr/>
          <p:nvPr/>
        </p:nvGrpSpPr>
        <p:grpSpPr>
          <a:xfrm>
            <a:off x="381894" y="2305975"/>
            <a:ext cx="1620000" cy="540000"/>
            <a:chOff x="0" y="54495"/>
            <a:chExt cx="1187624" cy="712574"/>
          </a:xfrm>
          <a:solidFill>
            <a:srgbClr val="FFFF99"/>
          </a:solidFill>
        </p:grpSpPr>
        <p:sp>
          <p:nvSpPr>
            <p:cNvPr id="119" name="Retângulo 118"/>
            <p:cNvSpPr/>
            <p:nvPr/>
          </p:nvSpPr>
          <p:spPr>
            <a:xfrm>
              <a:off x="0" y="54495"/>
              <a:ext cx="1187624" cy="712574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0" name="Retângulo 119"/>
            <p:cNvSpPr/>
            <p:nvPr/>
          </p:nvSpPr>
          <p:spPr>
            <a:xfrm>
              <a:off x="0" y="54495"/>
              <a:ext cx="1187624" cy="7125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dirty="0" smtClean="0">
                  <a:solidFill>
                    <a:srgbClr val="5F5F5F"/>
                  </a:solidFill>
                  <a:latin typeface="Helvetica" pitchFamily="34" charset="0"/>
                </a:rPr>
                <a:t>Habilidades </a:t>
              </a:r>
              <a:r>
                <a:rPr lang="pt-BR" sz="1200" b="1" dirty="0" err="1" smtClean="0">
                  <a:solidFill>
                    <a:srgbClr val="5F5F5F"/>
                  </a:solidFill>
                  <a:latin typeface="Helvetica" pitchFamily="34" charset="0"/>
                </a:rPr>
                <a:t>Gerenciales</a:t>
              </a:r>
              <a:endParaRPr lang="pt-BR" sz="1200" b="1" kern="1200" dirty="0">
                <a:solidFill>
                  <a:srgbClr val="5F5F5F"/>
                </a:solidFill>
                <a:latin typeface="Helvetica" pitchFamily="34" charset="0"/>
              </a:endParaRPr>
            </a:p>
          </p:txBody>
        </p:sp>
      </p:grpSp>
      <p:grpSp>
        <p:nvGrpSpPr>
          <p:cNvPr id="121" name="Grupo 120"/>
          <p:cNvGrpSpPr/>
          <p:nvPr/>
        </p:nvGrpSpPr>
        <p:grpSpPr>
          <a:xfrm>
            <a:off x="381894" y="2923395"/>
            <a:ext cx="1620000" cy="540000"/>
            <a:chOff x="0" y="54495"/>
            <a:chExt cx="1187624" cy="712574"/>
          </a:xfrm>
          <a:solidFill>
            <a:srgbClr val="FFFF99"/>
          </a:solidFill>
        </p:grpSpPr>
        <p:sp>
          <p:nvSpPr>
            <p:cNvPr id="122" name="Retângulo 121"/>
            <p:cNvSpPr/>
            <p:nvPr/>
          </p:nvSpPr>
          <p:spPr>
            <a:xfrm>
              <a:off x="0" y="54495"/>
              <a:ext cx="1187624" cy="712574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3" name="Retângulo 122"/>
            <p:cNvSpPr/>
            <p:nvPr/>
          </p:nvSpPr>
          <p:spPr>
            <a:xfrm>
              <a:off x="0" y="54495"/>
              <a:ext cx="1187624" cy="7125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dirty="0" smtClean="0">
                  <a:solidFill>
                    <a:srgbClr val="5F5F5F"/>
                  </a:solidFill>
                  <a:latin typeface="Helvetica" pitchFamily="34" charset="0"/>
                </a:rPr>
                <a:t>Habilidades</a:t>
              </a:r>
              <a:r>
                <a:rPr lang="pt-BR" sz="1200" b="1" kern="1200" dirty="0" smtClean="0">
                  <a:solidFill>
                    <a:srgbClr val="5F5F5F"/>
                  </a:solidFill>
                  <a:latin typeface="Helvetica" pitchFamily="34" charset="0"/>
                </a:rPr>
                <a:t> de Influencia </a:t>
              </a:r>
              <a:r>
                <a:rPr lang="pt-BR" sz="1200" b="1" dirty="0">
                  <a:solidFill>
                    <a:srgbClr val="5F5F5F"/>
                  </a:solidFill>
                  <a:latin typeface="Helvetica" pitchFamily="34" charset="0"/>
                </a:rPr>
                <a:t>y</a:t>
              </a:r>
              <a:r>
                <a:rPr lang="pt-BR" sz="1200" b="1" kern="1200" dirty="0" smtClean="0">
                  <a:solidFill>
                    <a:srgbClr val="5F5F5F"/>
                  </a:solidFill>
                  <a:latin typeface="Helvetica" pitchFamily="34" charset="0"/>
                </a:rPr>
                <a:t> </a:t>
              </a:r>
              <a:r>
                <a:rPr lang="pt-BR" sz="1200" b="1" kern="1200" dirty="0" err="1" smtClean="0">
                  <a:solidFill>
                    <a:srgbClr val="5F5F5F"/>
                  </a:solidFill>
                  <a:latin typeface="Helvetica" pitchFamily="34" charset="0"/>
                </a:rPr>
                <a:t>Persuasión</a:t>
              </a:r>
              <a:endParaRPr lang="pt-BR" sz="1200" b="1" kern="1200" dirty="0">
                <a:solidFill>
                  <a:srgbClr val="5F5F5F"/>
                </a:solidFill>
                <a:latin typeface="Helvetica" pitchFamily="34" charset="0"/>
              </a:endParaRPr>
            </a:p>
          </p:txBody>
        </p:sp>
      </p:grpSp>
      <p:grpSp>
        <p:nvGrpSpPr>
          <p:cNvPr id="124" name="Grupo 123"/>
          <p:cNvGrpSpPr/>
          <p:nvPr/>
        </p:nvGrpSpPr>
        <p:grpSpPr>
          <a:xfrm>
            <a:off x="2461586" y="1015883"/>
            <a:ext cx="1692000" cy="540000"/>
            <a:chOff x="0" y="54495"/>
            <a:chExt cx="1187624" cy="712574"/>
          </a:xfrm>
          <a:solidFill>
            <a:srgbClr val="FFD347"/>
          </a:solidFill>
        </p:grpSpPr>
        <p:sp>
          <p:nvSpPr>
            <p:cNvPr id="125" name="Retângulo 124"/>
            <p:cNvSpPr/>
            <p:nvPr/>
          </p:nvSpPr>
          <p:spPr>
            <a:xfrm>
              <a:off x="0" y="54495"/>
              <a:ext cx="1187624" cy="712574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6" name="Retângulo 125"/>
            <p:cNvSpPr/>
            <p:nvPr/>
          </p:nvSpPr>
          <p:spPr>
            <a:xfrm>
              <a:off x="0" y="54495"/>
              <a:ext cx="1187624" cy="7125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 err="1" smtClean="0">
                  <a:solidFill>
                    <a:srgbClr val="5F5F5F"/>
                  </a:solidFill>
                  <a:latin typeface="Helvetica" pitchFamily="34" charset="0"/>
                </a:rPr>
                <a:t>Solución</a:t>
              </a:r>
              <a:r>
                <a:rPr lang="pt-BR" sz="1400" b="1" dirty="0" smtClean="0">
                  <a:solidFill>
                    <a:srgbClr val="5F5F5F"/>
                  </a:solidFill>
                  <a:latin typeface="Helvetica" pitchFamily="34" charset="0"/>
                </a:rPr>
                <a:t> de Problemas</a:t>
              </a:r>
              <a:endParaRPr lang="pt-BR" sz="1400" b="1" kern="1200" dirty="0">
                <a:solidFill>
                  <a:srgbClr val="5F5F5F"/>
                </a:solidFill>
                <a:latin typeface="Helvetica" pitchFamily="34" charset="0"/>
              </a:endParaRPr>
            </a:p>
          </p:txBody>
        </p:sp>
      </p:grpSp>
      <p:grpSp>
        <p:nvGrpSpPr>
          <p:cNvPr id="127" name="Grupo 126"/>
          <p:cNvGrpSpPr/>
          <p:nvPr/>
        </p:nvGrpSpPr>
        <p:grpSpPr>
          <a:xfrm>
            <a:off x="2591960" y="1708897"/>
            <a:ext cx="1620000" cy="540000"/>
            <a:chOff x="0" y="54495"/>
            <a:chExt cx="1187624" cy="712574"/>
          </a:xfrm>
          <a:solidFill>
            <a:srgbClr val="FFFF99"/>
          </a:solidFill>
        </p:grpSpPr>
        <p:sp>
          <p:nvSpPr>
            <p:cNvPr id="128" name="Retângulo 127"/>
            <p:cNvSpPr/>
            <p:nvPr/>
          </p:nvSpPr>
          <p:spPr>
            <a:xfrm>
              <a:off x="0" y="54495"/>
              <a:ext cx="1187624" cy="712574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9" name="Retângulo 128"/>
            <p:cNvSpPr/>
            <p:nvPr/>
          </p:nvSpPr>
          <p:spPr>
            <a:xfrm>
              <a:off x="0" y="54495"/>
              <a:ext cx="1187624" cy="7125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dirty="0" smtClean="0">
                  <a:solidFill>
                    <a:srgbClr val="5F5F5F"/>
                  </a:solidFill>
                  <a:latin typeface="Helvetica" pitchFamily="34" charset="0"/>
                </a:rPr>
                <a:t>Iniciativa</a:t>
              </a:r>
              <a:endParaRPr lang="pt-BR" sz="1200" b="1" kern="1200" dirty="0">
                <a:solidFill>
                  <a:srgbClr val="5F5F5F"/>
                </a:solidFill>
                <a:latin typeface="Helvetica" pitchFamily="34" charset="0"/>
              </a:endParaRPr>
            </a:p>
          </p:txBody>
        </p:sp>
      </p:grpSp>
      <p:grpSp>
        <p:nvGrpSpPr>
          <p:cNvPr id="130" name="Grupo 129"/>
          <p:cNvGrpSpPr/>
          <p:nvPr/>
        </p:nvGrpSpPr>
        <p:grpSpPr>
          <a:xfrm>
            <a:off x="2591960" y="2305975"/>
            <a:ext cx="1620000" cy="540000"/>
            <a:chOff x="0" y="54495"/>
            <a:chExt cx="1187624" cy="712574"/>
          </a:xfrm>
          <a:solidFill>
            <a:srgbClr val="FFFF99"/>
          </a:solidFill>
        </p:grpSpPr>
        <p:sp>
          <p:nvSpPr>
            <p:cNvPr id="131" name="Retângulo 130"/>
            <p:cNvSpPr/>
            <p:nvPr/>
          </p:nvSpPr>
          <p:spPr>
            <a:xfrm>
              <a:off x="0" y="54495"/>
              <a:ext cx="1187624" cy="712574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2" name="Retângulo 131"/>
            <p:cNvSpPr/>
            <p:nvPr/>
          </p:nvSpPr>
          <p:spPr>
            <a:xfrm>
              <a:off x="0" y="54495"/>
              <a:ext cx="1187624" cy="7125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dirty="0" smtClean="0">
                  <a:solidFill>
                    <a:srgbClr val="5F5F5F"/>
                  </a:solidFill>
                  <a:latin typeface="Helvetica" pitchFamily="34" charset="0"/>
                </a:rPr>
                <a:t>Tipo de </a:t>
              </a:r>
              <a:r>
                <a:rPr lang="pt-BR" sz="1200" b="1" dirty="0" err="1" smtClean="0">
                  <a:solidFill>
                    <a:srgbClr val="5F5F5F"/>
                  </a:solidFill>
                  <a:latin typeface="Helvetica" pitchFamily="34" charset="0"/>
                </a:rPr>
                <a:t>Razonamiento</a:t>
              </a:r>
              <a:endParaRPr lang="pt-BR" sz="1200" b="1" kern="1200" dirty="0">
                <a:solidFill>
                  <a:srgbClr val="5F5F5F"/>
                </a:solidFill>
                <a:latin typeface="Helvetica" pitchFamily="34" charset="0"/>
              </a:endParaRPr>
            </a:p>
          </p:txBody>
        </p:sp>
      </p:grpSp>
      <p:grpSp>
        <p:nvGrpSpPr>
          <p:cNvPr id="136" name="Grupo 135"/>
          <p:cNvGrpSpPr/>
          <p:nvPr/>
        </p:nvGrpSpPr>
        <p:grpSpPr>
          <a:xfrm>
            <a:off x="4839755" y="1015883"/>
            <a:ext cx="1692000" cy="540000"/>
            <a:chOff x="0" y="54495"/>
            <a:chExt cx="1187624" cy="712574"/>
          </a:xfrm>
          <a:solidFill>
            <a:srgbClr val="FFD347"/>
          </a:solidFill>
        </p:grpSpPr>
        <p:sp>
          <p:nvSpPr>
            <p:cNvPr id="137" name="Retângulo 136"/>
            <p:cNvSpPr/>
            <p:nvPr/>
          </p:nvSpPr>
          <p:spPr>
            <a:xfrm>
              <a:off x="0" y="54495"/>
              <a:ext cx="1187624" cy="712574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8" name="Retângulo 137"/>
            <p:cNvSpPr/>
            <p:nvPr/>
          </p:nvSpPr>
          <p:spPr>
            <a:xfrm>
              <a:off x="0" y="54495"/>
              <a:ext cx="1187624" cy="7125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kern="1200" dirty="0" err="1" smtClean="0">
                  <a:solidFill>
                    <a:srgbClr val="5F5F5F"/>
                  </a:solidFill>
                  <a:latin typeface="Helvetica" pitchFamily="34" charset="0"/>
                </a:rPr>
                <a:t>Generación</a:t>
              </a:r>
              <a:r>
                <a:rPr lang="pt-BR" sz="1400" b="1" kern="1200" dirty="0" smtClean="0">
                  <a:solidFill>
                    <a:srgbClr val="5F5F5F"/>
                  </a:solidFill>
                  <a:latin typeface="Helvetica" pitchFamily="34" charset="0"/>
                </a:rPr>
                <a:t> de Resultados</a:t>
              </a:r>
              <a:endParaRPr lang="pt-BR" sz="1400" b="1" kern="1200" dirty="0">
                <a:solidFill>
                  <a:srgbClr val="5F5F5F"/>
                </a:solidFill>
                <a:latin typeface="Helvetica" pitchFamily="34" charset="0"/>
              </a:endParaRPr>
            </a:p>
          </p:txBody>
        </p:sp>
      </p:grpSp>
      <p:grpSp>
        <p:nvGrpSpPr>
          <p:cNvPr id="139" name="Grupo 138"/>
          <p:cNvGrpSpPr/>
          <p:nvPr/>
        </p:nvGrpSpPr>
        <p:grpSpPr>
          <a:xfrm>
            <a:off x="4970129" y="1708897"/>
            <a:ext cx="1620000" cy="540000"/>
            <a:chOff x="0" y="54495"/>
            <a:chExt cx="1187624" cy="712574"/>
          </a:xfrm>
          <a:solidFill>
            <a:srgbClr val="FFFF99"/>
          </a:solidFill>
        </p:grpSpPr>
        <p:sp>
          <p:nvSpPr>
            <p:cNvPr id="140" name="Retângulo 139"/>
            <p:cNvSpPr/>
            <p:nvPr/>
          </p:nvSpPr>
          <p:spPr>
            <a:xfrm>
              <a:off x="0" y="54495"/>
              <a:ext cx="1187624" cy="712574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1" name="Retângulo 140"/>
            <p:cNvSpPr/>
            <p:nvPr/>
          </p:nvSpPr>
          <p:spPr>
            <a:xfrm>
              <a:off x="0" y="54495"/>
              <a:ext cx="1187624" cy="7125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dirty="0" err="1" smtClean="0">
                  <a:solidFill>
                    <a:srgbClr val="5F5F5F"/>
                  </a:solidFill>
                  <a:latin typeface="Helvetica" pitchFamily="34" charset="0"/>
                </a:rPr>
                <a:t>Autonomía</a:t>
              </a:r>
              <a:r>
                <a:rPr lang="pt-BR" sz="1200" b="1" dirty="0" smtClean="0">
                  <a:solidFill>
                    <a:srgbClr val="5F5F5F"/>
                  </a:solidFill>
                  <a:latin typeface="Helvetica" pitchFamily="34" charset="0"/>
                </a:rPr>
                <a:t> </a:t>
              </a:r>
              <a:r>
                <a:rPr lang="pt-BR" sz="1200" b="1" dirty="0" err="1" smtClean="0">
                  <a:solidFill>
                    <a:srgbClr val="5F5F5F"/>
                  </a:solidFill>
                  <a:latin typeface="Helvetica" pitchFamily="34" charset="0"/>
                </a:rPr>
                <a:t>en</a:t>
              </a:r>
              <a:r>
                <a:rPr lang="pt-BR" sz="1200" b="1" dirty="0" smtClean="0">
                  <a:solidFill>
                    <a:srgbClr val="5F5F5F"/>
                  </a:solidFill>
                  <a:latin typeface="Helvetica" pitchFamily="34" charset="0"/>
                </a:rPr>
                <a:t> </a:t>
              </a:r>
              <a:r>
                <a:rPr lang="pt-BR" sz="1200" b="1" dirty="0" err="1" smtClean="0">
                  <a:solidFill>
                    <a:srgbClr val="5F5F5F"/>
                  </a:solidFill>
                  <a:latin typeface="Helvetica" pitchFamily="34" charset="0"/>
                </a:rPr>
                <a:t>la</a:t>
              </a:r>
              <a:r>
                <a:rPr lang="pt-BR" sz="1200" b="1" dirty="0" smtClean="0">
                  <a:solidFill>
                    <a:srgbClr val="5F5F5F"/>
                  </a:solidFill>
                  <a:latin typeface="Helvetica" pitchFamily="34" charset="0"/>
                </a:rPr>
                <a:t> Toma de </a:t>
              </a:r>
              <a:r>
                <a:rPr lang="pt-BR" sz="1200" b="1" dirty="0" err="1" smtClean="0">
                  <a:solidFill>
                    <a:srgbClr val="5F5F5F"/>
                  </a:solidFill>
                  <a:latin typeface="Helvetica" pitchFamily="34" charset="0"/>
                </a:rPr>
                <a:t>Decisiones</a:t>
              </a:r>
              <a:endParaRPr lang="pt-BR" sz="1200" b="1" kern="1200" dirty="0">
                <a:solidFill>
                  <a:srgbClr val="5F5F5F"/>
                </a:solidFill>
                <a:latin typeface="Helvetica" pitchFamily="34" charset="0"/>
              </a:endParaRPr>
            </a:p>
          </p:txBody>
        </p:sp>
      </p:grpSp>
      <p:grpSp>
        <p:nvGrpSpPr>
          <p:cNvPr id="142" name="Grupo 141"/>
          <p:cNvGrpSpPr/>
          <p:nvPr/>
        </p:nvGrpSpPr>
        <p:grpSpPr>
          <a:xfrm>
            <a:off x="4970129" y="2305975"/>
            <a:ext cx="1620518" cy="540000"/>
            <a:chOff x="0" y="54495"/>
            <a:chExt cx="1188004" cy="712574"/>
          </a:xfrm>
          <a:solidFill>
            <a:srgbClr val="FFFF99"/>
          </a:solidFill>
        </p:grpSpPr>
        <p:sp>
          <p:nvSpPr>
            <p:cNvPr id="143" name="Retângulo 142"/>
            <p:cNvSpPr/>
            <p:nvPr/>
          </p:nvSpPr>
          <p:spPr>
            <a:xfrm>
              <a:off x="0" y="54495"/>
              <a:ext cx="1187624" cy="712574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4" name="Retângulo 143"/>
            <p:cNvSpPr/>
            <p:nvPr/>
          </p:nvSpPr>
          <p:spPr>
            <a:xfrm>
              <a:off x="380" y="54495"/>
              <a:ext cx="1187624" cy="7125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dirty="0" err="1" smtClean="0">
                  <a:solidFill>
                    <a:srgbClr val="5F5F5F"/>
                  </a:solidFill>
                  <a:latin typeface="Helvetica" pitchFamily="34" charset="0"/>
                </a:rPr>
                <a:t>Responsabilidad</a:t>
              </a:r>
              <a:r>
                <a:rPr lang="pt-BR" sz="1200" b="1" dirty="0" smtClean="0">
                  <a:solidFill>
                    <a:srgbClr val="5F5F5F"/>
                  </a:solidFill>
                  <a:latin typeface="Helvetica" pitchFamily="34" charset="0"/>
                </a:rPr>
                <a:t> </a:t>
              </a:r>
              <a:r>
                <a:rPr lang="pt-BR" sz="1200" b="1" dirty="0" err="1" smtClean="0">
                  <a:solidFill>
                    <a:srgbClr val="5F5F5F"/>
                  </a:solidFill>
                  <a:latin typeface="Helvetica" pitchFamily="34" charset="0"/>
                </a:rPr>
                <a:t>Monetaria</a:t>
              </a:r>
              <a:endParaRPr lang="pt-BR" sz="1200" b="1" kern="1200" dirty="0">
                <a:solidFill>
                  <a:srgbClr val="5F5F5F"/>
                </a:solidFill>
                <a:latin typeface="Helvetica" pitchFamily="34" charset="0"/>
              </a:endParaRPr>
            </a:p>
          </p:txBody>
        </p:sp>
      </p:grpSp>
      <p:grpSp>
        <p:nvGrpSpPr>
          <p:cNvPr id="145" name="Grupo 144"/>
          <p:cNvGrpSpPr/>
          <p:nvPr/>
        </p:nvGrpSpPr>
        <p:grpSpPr>
          <a:xfrm>
            <a:off x="4970129" y="2923395"/>
            <a:ext cx="1620000" cy="540000"/>
            <a:chOff x="0" y="54495"/>
            <a:chExt cx="1187624" cy="712574"/>
          </a:xfrm>
          <a:solidFill>
            <a:srgbClr val="FFFF99"/>
          </a:solidFill>
        </p:grpSpPr>
        <p:sp>
          <p:nvSpPr>
            <p:cNvPr id="146" name="Retângulo 145"/>
            <p:cNvSpPr/>
            <p:nvPr/>
          </p:nvSpPr>
          <p:spPr>
            <a:xfrm>
              <a:off x="0" y="54495"/>
              <a:ext cx="1187624" cy="712574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7" name="Retângulo 146"/>
            <p:cNvSpPr/>
            <p:nvPr/>
          </p:nvSpPr>
          <p:spPr>
            <a:xfrm>
              <a:off x="0" y="54495"/>
              <a:ext cx="1187624" cy="7125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dirty="0" smtClean="0">
                  <a:solidFill>
                    <a:srgbClr val="5F5F5F"/>
                  </a:solidFill>
                  <a:latin typeface="Helvetica" pitchFamily="34" charset="0"/>
                </a:rPr>
                <a:t>Estilo de Impacto</a:t>
              </a:r>
              <a:endParaRPr lang="pt-BR" sz="1200" b="1" kern="1200" dirty="0">
                <a:solidFill>
                  <a:srgbClr val="5F5F5F"/>
                </a:solidFill>
                <a:latin typeface="Helvetica" pitchFamily="34" charset="0"/>
              </a:endParaRPr>
            </a:p>
          </p:txBody>
        </p:sp>
      </p:grpSp>
      <p:grpSp>
        <p:nvGrpSpPr>
          <p:cNvPr id="148" name="Grupo 147"/>
          <p:cNvGrpSpPr/>
          <p:nvPr/>
        </p:nvGrpSpPr>
        <p:grpSpPr>
          <a:xfrm>
            <a:off x="5112240" y="3501008"/>
            <a:ext cx="1620000" cy="360000"/>
            <a:chOff x="0" y="54495"/>
            <a:chExt cx="1187624" cy="712574"/>
          </a:xfrm>
          <a:solidFill>
            <a:srgbClr val="FFFF99"/>
          </a:solidFill>
        </p:grpSpPr>
        <p:sp>
          <p:nvSpPr>
            <p:cNvPr id="149" name="Retângulo 148"/>
            <p:cNvSpPr/>
            <p:nvPr/>
          </p:nvSpPr>
          <p:spPr>
            <a:xfrm>
              <a:off x="0" y="54495"/>
              <a:ext cx="1187624" cy="712574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0" name="Retângulo 149"/>
            <p:cNvSpPr/>
            <p:nvPr/>
          </p:nvSpPr>
          <p:spPr>
            <a:xfrm>
              <a:off x="0" y="54495"/>
              <a:ext cx="1187624" cy="7125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dirty="0" smtClean="0">
                  <a:solidFill>
                    <a:srgbClr val="5F5F5F"/>
                  </a:solidFill>
                  <a:latin typeface="Helvetica" pitchFamily="34" charset="0"/>
                </a:rPr>
                <a:t>Indefinido</a:t>
              </a:r>
              <a:endParaRPr lang="pt-BR" sz="1200" b="1" kern="1200" dirty="0">
                <a:solidFill>
                  <a:srgbClr val="5F5F5F"/>
                </a:solidFill>
                <a:latin typeface="Helvetica" pitchFamily="34" charset="0"/>
              </a:endParaRPr>
            </a:p>
          </p:txBody>
        </p:sp>
      </p:grpSp>
      <p:grpSp>
        <p:nvGrpSpPr>
          <p:cNvPr id="151" name="Grupo 150"/>
          <p:cNvGrpSpPr/>
          <p:nvPr/>
        </p:nvGrpSpPr>
        <p:grpSpPr>
          <a:xfrm>
            <a:off x="5112240" y="3933096"/>
            <a:ext cx="1620000" cy="360000"/>
            <a:chOff x="0" y="54495"/>
            <a:chExt cx="1187624" cy="712574"/>
          </a:xfrm>
          <a:solidFill>
            <a:srgbClr val="FFFF99"/>
          </a:solidFill>
        </p:grpSpPr>
        <p:sp>
          <p:nvSpPr>
            <p:cNvPr id="152" name="Retângulo 151"/>
            <p:cNvSpPr/>
            <p:nvPr/>
          </p:nvSpPr>
          <p:spPr>
            <a:xfrm>
              <a:off x="0" y="54495"/>
              <a:ext cx="1187624" cy="712574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3" name="Retângulo 152"/>
            <p:cNvSpPr/>
            <p:nvPr/>
          </p:nvSpPr>
          <p:spPr>
            <a:xfrm>
              <a:off x="0" y="54495"/>
              <a:ext cx="1187624" cy="7125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dirty="0" smtClean="0">
                  <a:solidFill>
                    <a:srgbClr val="5F5F5F"/>
                  </a:solidFill>
                  <a:latin typeface="Helvetica" pitchFamily="34" charset="0"/>
                </a:rPr>
                <a:t>Contributivo</a:t>
              </a:r>
              <a:endParaRPr lang="pt-BR" sz="1200" b="1" kern="1200" dirty="0">
                <a:solidFill>
                  <a:srgbClr val="5F5F5F"/>
                </a:solidFill>
                <a:latin typeface="Helvetica" pitchFamily="34" charset="0"/>
              </a:endParaRPr>
            </a:p>
          </p:txBody>
        </p:sp>
      </p:grpSp>
      <p:grpSp>
        <p:nvGrpSpPr>
          <p:cNvPr id="154" name="Grupo 153"/>
          <p:cNvGrpSpPr/>
          <p:nvPr/>
        </p:nvGrpSpPr>
        <p:grpSpPr>
          <a:xfrm>
            <a:off x="5112240" y="4365144"/>
            <a:ext cx="1620000" cy="360000"/>
            <a:chOff x="0" y="54495"/>
            <a:chExt cx="1187624" cy="712574"/>
          </a:xfrm>
          <a:solidFill>
            <a:srgbClr val="FFFF99"/>
          </a:solidFill>
        </p:grpSpPr>
        <p:sp>
          <p:nvSpPr>
            <p:cNvPr id="155" name="Retângulo 154"/>
            <p:cNvSpPr/>
            <p:nvPr/>
          </p:nvSpPr>
          <p:spPr>
            <a:xfrm>
              <a:off x="0" y="54495"/>
              <a:ext cx="1187624" cy="712574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6" name="Retângulo 155"/>
            <p:cNvSpPr/>
            <p:nvPr/>
          </p:nvSpPr>
          <p:spPr>
            <a:xfrm>
              <a:off x="0" y="54495"/>
              <a:ext cx="1187624" cy="7125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dirty="0" smtClean="0">
                  <a:solidFill>
                    <a:srgbClr val="5F5F5F"/>
                  </a:solidFill>
                  <a:latin typeface="Helvetica" pitchFamily="34" charset="0"/>
                </a:rPr>
                <a:t>Compartido</a:t>
              </a:r>
              <a:endParaRPr lang="pt-BR" sz="1200" b="1" kern="1200" dirty="0">
                <a:solidFill>
                  <a:srgbClr val="5F5F5F"/>
                </a:solidFill>
                <a:latin typeface="Helvetica" pitchFamily="34" charset="0"/>
              </a:endParaRPr>
            </a:p>
          </p:txBody>
        </p:sp>
      </p:grpSp>
      <p:grpSp>
        <p:nvGrpSpPr>
          <p:cNvPr id="157" name="Grupo 156"/>
          <p:cNvGrpSpPr/>
          <p:nvPr/>
        </p:nvGrpSpPr>
        <p:grpSpPr>
          <a:xfrm>
            <a:off x="5112240" y="4797152"/>
            <a:ext cx="1620000" cy="360000"/>
            <a:chOff x="0" y="54495"/>
            <a:chExt cx="1187624" cy="712574"/>
          </a:xfrm>
          <a:solidFill>
            <a:srgbClr val="FFFF99"/>
          </a:solidFill>
        </p:grpSpPr>
        <p:sp>
          <p:nvSpPr>
            <p:cNvPr id="158" name="Retângulo 157"/>
            <p:cNvSpPr/>
            <p:nvPr/>
          </p:nvSpPr>
          <p:spPr>
            <a:xfrm>
              <a:off x="0" y="54495"/>
              <a:ext cx="1187624" cy="712574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9" name="Retângulo 158"/>
            <p:cNvSpPr/>
            <p:nvPr/>
          </p:nvSpPr>
          <p:spPr>
            <a:xfrm>
              <a:off x="0" y="54495"/>
              <a:ext cx="1187624" cy="7125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dirty="0" smtClean="0">
                  <a:solidFill>
                    <a:srgbClr val="5F5F5F"/>
                  </a:solidFill>
                  <a:latin typeface="Helvetica" pitchFamily="34" charset="0"/>
                </a:rPr>
                <a:t>Determinante</a:t>
              </a:r>
              <a:endParaRPr lang="pt-BR" sz="1200" b="1" kern="1200" dirty="0">
                <a:solidFill>
                  <a:srgbClr val="5F5F5F"/>
                </a:solidFill>
                <a:latin typeface="Helvetica" pitchFamily="34" charset="0"/>
              </a:endParaRPr>
            </a:p>
          </p:txBody>
        </p:sp>
      </p:grpSp>
      <p:grpSp>
        <p:nvGrpSpPr>
          <p:cNvPr id="160" name="Grupo 159"/>
          <p:cNvGrpSpPr/>
          <p:nvPr/>
        </p:nvGrpSpPr>
        <p:grpSpPr>
          <a:xfrm>
            <a:off x="7142106" y="1015883"/>
            <a:ext cx="1692000" cy="540000"/>
            <a:chOff x="0" y="54495"/>
            <a:chExt cx="1187624" cy="712574"/>
          </a:xfrm>
          <a:solidFill>
            <a:srgbClr val="FFD347"/>
          </a:solidFill>
        </p:grpSpPr>
        <p:sp>
          <p:nvSpPr>
            <p:cNvPr id="161" name="Retângulo 160"/>
            <p:cNvSpPr/>
            <p:nvPr/>
          </p:nvSpPr>
          <p:spPr>
            <a:xfrm>
              <a:off x="0" y="54495"/>
              <a:ext cx="1187624" cy="712574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2" name="Retângulo 161"/>
            <p:cNvSpPr/>
            <p:nvPr/>
          </p:nvSpPr>
          <p:spPr>
            <a:xfrm>
              <a:off x="0" y="54495"/>
              <a:ext cx="1187624" cy="7125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kern="1200" dirty="0" smtClean="0">
                  <a:solidFill>
                    <a:srgbClr val="5F5F5F"/>
                  </a:solidFill>
                  <a:latin typeface="Helvetica" pitchFamily="34" charset="0"/>
                </a:rPr>
                <a:t>Condiciones de </a:t>
              </a:r>
              <a:r>
                <a:rPr lang="pt-BR" sz="1400" b="1" kern="1200" dirty="0" err="1" smtClean="0">
                  <a:solidFill>
                    <a:srgbClr val="5F5F5F"/>
                  </a:solidFill>
                  <a:latin typeface="Helvetica" pitchFamily="34" charset="0"/>
                </a:rPr>
                <a:t>Trabajo</a:t>
              </a:r>
              <a:endParaRPr lang="pt-BR" sz="1400" b="1" kern="1200" dirty="0">
                <a:solidFill>
                  <a:srgbClr val="5F5F5F"/>
                </a:solidFill>
                <a:latin typeface="Helvetica" pitchFamily="34" charset="0"/>
              </a:endParaRPr>
            </a:p>
          </p:txBody>
        </p:sp>
      </p:grpSp>
      <p:grpSp>
        <p:nvGrpSpPr>
          <p:cNvPr id="163" name="Grupo 162"/>
          <p:cNvGrpSpPr/>
          <p:nvPr/>
        </p:nvGrpSpPr>
        <p:grpSpPr>
          <a:xfrm>
            <a:off x="7272480" y="1708897"/>
            <a:ext cx="1620000" cy="540000"/>
            <a:chOff x="0" y="54495"/>
            <a:chExt cx="1187624" cy="712574"/>
          </a:xfrm>
          <a:solidFill>
            <a:srgbClr val="FFFF99"/>
          </a:solidFill>
        </p:grpSpPr>
        <p:sp>
          <p:nvSpPr>
            <p:cNvPr id="164" name="Retângulo 163"/>
            <p:cNvSpPr/>
            <p:nvPr/>
          </p:nvSpPr>
          <p:spPr>
            <a:xfrm>
              <a:off x="0" y="54495"/>
              <a:ext cx="1187624" cy="712574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5" name="Retângulo 164"/>
            <p:cNvSpPr/>
            <p:nvPr/>
          </p:nvSpPr>
          <p:spPr>
            <a:xfrm>
              <a:off x="0" y="54495"/>
              <a:ext cx="1187624" cy="7125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dirty="0" smtClean="0">
                  <a:solidFill>
                    <a:srgbClr val="5F5F5F"/>
                  </a:solidFill>
                  <a:latin typeface="Helvetica" pitchFamily="34" charset="0"/>
                </a:rPr>
                <a:t>Desgaste Físico</a:t>
              </a:r>
              <a:endParaRPr lang="pt-BR" sz="1200" b="1" kern="1200" dirty="0">
                <a:solidFill>
                  <a:srgbClr val="5F5F5F"/>
                </a:solidFill>
                <a:latin typeface="Helvetica" pitchFamily="34" charset="0"/>
              </a:endParaRPr>
            </a:p>
          </p:txBody>
        </p:sp>
      </p:grpSp>
      <p:grpSp>
        <p:nvGrpSpPr>
          <p:cNvPr id="166" name="Grupo 165"/>
          <p:cNvGrpSpPr/>
          <p:nvPr/>
        </p:nvGrpSpPr>
        <p:grpSpPr>
          <a:xfrm>
            <a:off x="7272480" y="2305975"/>
            <a:ext cx="1620000" cy="540000"/>
            <a:chOff x="0" y="54495"/>
            <a:chExt cx="1187624" cy="712574"/>
          </a:xfrm>
          <a:solidFill>
            <a:srgbClr val="FFFF99"/>
          </a:solidFill>
        </p:grpSpPr>
        <p:sp>
          <p:nvSpPr>
            <p:cNvPr id="167" name="Retângulo 166"/>
            <p:cNvSpPr/>
            <p:nvPr/>
          </p:nvSpPr>
          <p:spPr>
            <a:xfrm>
              <a:off x="0" y="54495"/>
              <a:ext cx="1187624" cy="712574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8" name="Retângulo 167"/>
            <p:cNvSpPr/>
            <p:nvPr/>
          </p:nvSpPr>
          <p:spPr>
            <a:xfrm>
              <a:off x="0" y="54495"/>
              <a:ext cx="1187624" cy="7125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dirty="0" err="1" smtClean="0">
                  <a:solidFill>
                    <a:srgbClr val="5F5F5F"/>
                  </a:solidFill>
                  <a:latin typeface="Helvetica" pitchFamily="34" charset="0"/>
                </a:rPr>
                <a:t>Escenario</a:t>
              </a:r>
              <a:r>
                <a:rPr lang="pt-BR" sz="1200" b="1" dirty="0" smtClean="0">
                  <a:solidFill>
                    <a:srgbClr val="5F5F5F"/>
                  </a:solidFill>
                  <a:latin typeface="Helvetica" pitchFamily="34" charset="0"/>
                </a:rPr>
                <a:t> de </a:t>
              </a:r>
              <a:r>
                <a:rPr lang="pt-BR" sz="1200" b="1" dirty="0" err="1" smtClean="0">
                  <a:solidFill>
                    <a:srgbClr val="5F5F5F"/>
                  </a:solidFill>
                  <a:latin typeface="Helvetica" pitchFamily="34" charset="0"/>
                </a:rPr>
                <a:t>Trabajo</a:t>
              </a:r>
              <a:endParaRPr lang="pt-BR" sz="1200" b="1" kern="1200" dirty="0">
                <a:solidFill>
                  <a:srgbClr val="5F5F5F"/>
                </a:solidFill>
                <a:latin typeface="Helvetica" pitchFamily="34" charset="0"/>
              </a:endParaRPr>
            </a:p>
          </p:txBody>
        </p:sp>
      </p:grpSp>
      <p:grpSp>
        <p:nvGrpSpPr>
          <p:cNvPr id="169" name="Grupo 168"/>
          <p:cNvGrpSpPr/>
          <p:nvPr/>
        </p:nvGrpSpPr>
        <p:grpSpPr>
          <a:xfrm>
            <a:off x="7272480" y="2923395"/>
            <a:ext cx="1620000" cy="540000"/>
            <a:chOff x="0" y="54495"/>
            <a:chExt cx="1187624" cy="712574"/>
          </a:xfrm>
          <a:solidFill>
            <a:srgbClr val="FFFF99"/>
          </a:solidFill>
        </p:grpSpPr>
        <p:sp>
          <p:nvSpPr>
            <p:cNvPr id="170" name="Retângulo 169"/>
            <p:cNvSpPr/>
            <p:nvPr/>
          </p:nvSpPr>
          <p:spPr>
            <a:xfrm>
              <a:off x="0" y="54495"/>
              <a:ext cx="1187624" cy="712574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1" name="Retângulo 170"/>
            <p:cNvSpPr/>
            <p:nvPr/>
          </p:nvSpPr>
          <p:spPr>
            <a:xfrm>
              <a:off x="0" y="54495"/>
              <a:ext cx="1187624" cy="7125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dirty="0" err="1" smtClean="0">
                  <a:solidFill>
                    <a:srgbClr val="5F5F5F"/>
                  </a:solidFill>
                  <a:latin typeface="Helvetica" pitchFamily="34" charset="0"/>
                </a:rPr>
                <a:t>Riesgos</a:t>
              </a:r>
              <a:r>
                <a:rPr lang="pt-BR" sz="1200" b="1" dirty="0" smtClean="0">
                  <a:solidFill>
                    <a:srgbClr val="5F5F5F"/>
                  </a:solidFill>
                  <a:latin typeface="Helvetica" pitchFamily="34" charset="0"/>
                </a:rPr>
                <a:t> </a:t>
              </a:r>
              <a:r>
                <a:rPr lang="pt-BR" sz="1200" b="1" dirty="0" err="1" smtClean="0">
                  <a:solidFill>
                    <a:srgbClr val="5F5F5F"/>
                  </a:solidFill>
                  <a:latin typeface="Helvetica" pitchFamily="34" charset="0"/>
                </a:rPr>
                <a:t>Personales</a:t>
              </a:r>
              <a:endParaRPr lang="pt-BR" sz="1200" b="1" kern="1200" dirty="0">
                <a:solidFill>
                  <a:srgbClr val="5F5F5F"/>
                </a:solidFill>
                <a:latin typeface="Helvetica" pitchFamily="34" charset="0"/>
              </a:endParaRPr>
            </a:p>
          </p:txBody>
        </p:sp>
      </p:grpSp>
      <p:grpSp>
        <p:nvGrpSpPr>
          <p:cNvPr id="172" name="Grupo 171"/>
          <p:cNvGrpSpPr/>
          <p:nvPr/>
        </p:nvGrpSpPr>
        <p:grpSpPr>
          <a:xfrm>
            <a:off x="7272480" y="4077072"/>
            <a:ext cx="1620000" cy="720000"/>
            <a:chOff x="0" y="54495"/>
            <a:chExt cx="1187624" cy="712574"/>
          </a:xfrm>
          <a:solidFill>
            <a:srgbClr val="FFFF99"/>
          </a:solidFill>
        </p:grpSpPr>
        <p:sp>
          <p:nvSpPr>
            <p:cNvPr id="173" name="Retângulo 172"/>
            <p:cNvSpPr/>
            <p:nvPr/>
          </p:nvSpPr>
          <p:spPr>
            <a:xfrm>
              <a:off x="0" y="54495"/>
              <a:ext cx="1187624" cy="712574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4" name="Retângulo 173"/>
            <p:cNvSpPr/>
            <p:nvPr/>
          </p:nvSpPr>
          <p:spPr>
            <a:xfrm>
              <a:off x="0" y="54495"/>
              <a:ext cx="1187624" cy="7125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kern="1200" dirty="0" err="1" smtClean="0">
                  <a:solidFill>
                    <a:srgbClr val="5F5F5F"/>
                  </a:solidFill>
                  <a:latin typeface="Helvetica" pitchFamily="34" charset="0"/>
                </a:rPr>
                <a:t>Aplicable</a:t>
              </a:r>
              <a:r>
                <a:rPr lang="pt-BR" sz="1200" b="1" kern="1200" dirty="0" smtClean="0">
                  <a:solidFill>
                    <a:srgbClr val="5F5F5F"/>
                  </a:solidFill>
                  <a:latin typeface="Helvetica" pitchFamily="34" charset="0"/>
                </a:rPr>
                <a:t> solo a </a:t>
              </a:r>
              <a:r>
                <a:rPr lang="pt-BR" sz="1200" b="1" kern="1200" dirty="0" err="1" smtClean="0">
                  <a:solidFill>
                    <a:srgbClr val="5F5F5F"/>
                  </a:solidFill>
                  <a:latin typeface="Helvetica" pitchFamily="34" charset="0"/>
                </a:rPr>
                <a:t>puestos</a:t>
              </a:r>
              <a:r>
                <a:rPr lang="pt-BR" sz="1200" b="1" kern="1200" dirty="0" smtClean="0">
                  <a:solidFill>
                    <a:srgbClr val="5F5F5F"/>
                  </a:solidFill>
                  <a:latin typeface="Helvetica" pitchFamily="34" charset="0"/>
                </a:rPr>
                <a:t> de </a:t>
              </a:r>
              <a:r>
                <a:rPr lang="pt-BR" sz="1200" b="1" kern="1200" dirty="0" err="1" smtClean="0">
                  <a:solidFill>
                    <a:srgbClr val="5F5F5F"/>
                  </a:solidFill>
                  <a:latin typeface="Helvetica" pitchFamily="34" charset="0"/>
                </a:rPr>
                <a:t>nivel</a:t>
              </a:r>
              <a:r>
                <a:rPr lang="pt-BR" sz="1200" b="1" kern="1200" dirty="0" smtClean="0">
                  <a:solidFill>
                    <a:srgbClr val="5F5F5F"/>
                  </a:solidFill>
                  <a:latin typeface="Helvetica" pitchFamily="34" charset="0"/>
                </a:rPr>
                <a:t> técnico y </a:t>
              </a:r>
              <a:r>
                <a:rPr lang="pt-BR" sz="1200" b="1" kern="1200" dirty="0" err="1" smtClean="0">
                  <a:solidFill>
                    <a:srgbClr val="5F5F5F"/>
                  </a:solidFill>
                  <a:latin typeface="Helvetica" pitchFamily="34" charset="0"/>
                </a:rPr>
                <a:t>abajo</a:t>
              </a:r>
              <a:endParaRPr lang="pt-BR" sz="1200" b="1" kern="1200" dirty="0">
                <a:solidFill>
                  <a:srgbClr val="5F5F5F"/>
                </a:solidFill>
                <a:latin typeface="Helvetica" pitchFamily="34" charset="0"/>
              </a:endParaRPr>
            </a:p>
          </p:txBody>
        </p:sp>
      </p:grpSp>
      <p:sp>
        <p:nvSpPr>
          <p:cNvPr id="5" name="Seta para cima 4"/>
          <p:cNvSpPr/>
          <p:nvPr/>
        </p:nvSpPr>
        <p:spPr>
          <a:xfrm>
            <a:off x="7902460" y="3573016"/>
            <a:ext cx="360040" cy="432088"/>
          </a:xfrm>
          <a:prstGeom prst="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69" name="Grupo 68"/>
          <p:cNvGrpSpPr/>
          <p:nvPr/>
        </p:nvGrpSpPr>
        <p:grpSpPr>
          <a:xfrm>
            <a:off x="2591960" y="2923395"/>
            <a:ext cx="1620000" cy="540000"/>
            <a:chOff x="0" y="54495"/>
            <a:chExt cx="1187624" cy="712574"/>
          </a:xfrm>
          <a:solidFill>
            <a:srgbClr val="FFFF99"/>
          </a:solidFill>
        </p:grpSpPr>
        <p:sp>
          <p:nvSpPr>
            <p:cNvPr id="70" name="Retângulo 69"/>
            <p:cNvSpPr/>
            <p:nvPr/>
          </p:nvSpPr>
          <p:spPr>
            <a:xfrm>
              <a:off x="0" y="54495"/>
              <a:ext cx="1187624" cy="712574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Retângulo 70"/>
            <p:cNvSpPr/>
            <p:nvPr/>
          </p:nvSpPr>
          <p:spPr>
            <a:xfrm>
              <a:off x="0" y="54495"/>
              <a:ext cx="1187624" cy="7125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dirty="0" err="1" smtClean="0">
                  <a:solidFill>
                    <a:srgbClr val="5F5F5F"/>
                  </a:solidFill>
                  <a:latin typeface="Helvetica" pitchFamily="34" charset="0"/>
                </a:rPr>
                <a:t>Variable</a:t>
              </a:r>
              <a:r>
                <a:rPr lang="pt-BR" sz="1200" b="1" dirty="0" smtClean="0">
                  <a:solidFill>
                    <a:srgbClr val="5F5F5F"/>
                  </a:solidFill>
                  <a:latin typeface="Helvetica" pitchFamily="34" charset="0"/>
                </a:rPr>
                <a:t> Personalizada</a:t>
              </a:r>
              <a:endParaRPr lang="pt-BR" sz="1200" b="1" kern="1200" dirty="0">
                <a:solidFill>
                  <a:srgbClr val="5F5F5F"/>
                </a:solidFill>
                <a:latin typeface="Helvetica" pitchFamily="34" charset="0"/>
              </a:endParaRPr>
            </a:p>
          </p:txBody>
        </p:sp>
      </p:grpSp>
      <p:grpSp>
        <p:nvGrpSpPr>
          <p:cNvPr id="72" name="Grupo 71"/>
          <p:cNvGrpSpPr/>
          <p:nvPr/>
        </p:nvGrpSpPr>
        <p:grpSpPr>
          <a:xfrm>
            <a:off x="2727088" y="3501008"/>
            <a:ext cx="1620000" cy="360000"/>
            <a:chOff x="0" y="54495"/>
            <a:chExt cx="1187624" cy="712574"/>
          </a:xfrm>
          <a:solidFill>
            <a:srgbClr val="FFFF99"/>
          </a:solidFill>
        </p:grpSpPr>
        <p:sp>
          <p:nvSpPr>
            <p:cNvPr id="73" name="Retângulo 72"/>
            <p:cNvSpPr/>
            <p:nvPr/>
          </p:nvSpPr>
          <p:spPr>
            <a:xfrm>
              <a:off x="0" y="54495"/>
              <a:ext cx="1187624" cy="712574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Retângulo 73"/>
            <p:cNvSpPr/>
            <p:nvPr/>
          </p:nvSpPr>
          <p:spPr>
            <a:xfrm>
              <a:off x="0" y="54495"/>
              <a:ext cx="1187624" cy="7125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dirty="0" err="1" smtClean="0">
                  <a:solidFill>
                    <a:srgbClr val="5F5F5F"/>
                  </a:solidFill>
                  <a:latin typeface="Helvetica" pitchFamily="34" charset="0"/>
                </a:rPr>
                <a:t>Capacidad</a:t>
              </a:r>
              <a:r>
                <a:rPr lang="pt-BR" sz="1200" b="1" dirty="0" smtClean="0">
                  <a:solidFill>
                    <a:srgbClr val="5F5F5F"/>
                  </a:solidFill>
                  <a:latin typeface="Helvetica" pitchFamily="34" charset="0"/>
                </a:rPr>
                <a:t> de </a:t>
              </a:r>
              <a:r>
                <a:rPr lang="pt-BR" sz="1200" b="1" dirty="0" err="1" smtClean="0">
                  <a:solidFill>
                    <a:srgbClr val="5F5F5F"/>
                  </a:solidFill>
                  <a:latin typeface="Helvetica" pitchFamily="34" charset="0"/>
                </a:rPr>
                <a:t>Aprendizaje</a:t>
              </a:r>
              <a:endParaRPr lang="pt-BR" sz="1200" b="1" kern="1200" dirty="0">
                <a:solidFill>
                  <a:srgbClr val="5F5F5F"/>
                </a:solidFill>
                <a:latin typeface="Helvetica" pitchFamily="34" charset="0"/>
              </a:endParaRPr>
            </a:p>
          </p:txBody>
        </p:sp>
      </p:grpSp>
      <p:grpSp>
        <p:nvGrpSpPr>
          <p:cNvPr id="75" name="Grupo 74"/>
          <p:cNvGrpSpPr/>
          <p:nvPr/>
        </p:nvGrpSpPr>
        <p:grpSpPr>
          <a:xfrm>
            <a:off x="2730339" y="3933096"/>
            <a:ext cx="1620000" cy="360000"/>
            <a:chOff x="0" y="54495"/>
            <a:chExt cx="1187624" cy="712574"/>
          </a:xfrm>
          <a:solidFill>
            <a:srgbClr val="FFFF99"/>
          </a:solidFill>
        </p:grpSpPr>
        <p:sp>
          <p:nvSpPr>
            <p:cNvPr id="76" name="Retângulo 75"/>
            <p:cNvSpPr/>
            <p:nvPr/>
          </p:nvSpPr>
          <p:spPr>
            <a:xfrm>
              <a:off x="0" y="54495"/>
              <a:ext cx="1187624" cy="712574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7" name="Retângulo 76"/>
            <p:cNvSpPr/>
            <p:nvPr/>
          </p:nvSpPr>
          <p:spPr>
            <a:xfrm>
              <a:off x="0" y="54495"/>
              <a:ext cx="1187624" cy="7125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dirty="0" smtClean="0">
                  <a:solidFill>
                    <a:srgbClr val="5F5F5F"/>
                  </a:solidFill>
                  <a:latin typeface="Helvetica" pitchFamily="34" charset="0"/>
                </a:rPr>
                <a:t>Busca </a:t>
              </a:r>
              <a:r>
                <a:rPr lang="pt-BR" sz="1200" b="1" dirty="0" err="1" smtClean="0">
                  <a:solidFill>
                    <a:srgbClr val="5F5F5F"/>
                  </a:solidFill>
                  <a:latin typeface="Helvetica" pitchFamily="34" charset="0"/>
                </a:rPr>
                <a:t>Información</a:t>
              </a:r>
              <a:r>
                <a:rPr lang="pt-BR" sz="1200" b="1" dirty="0" smtClean="0">
                  <a:solidFill>
                    <a:srgbClr val="5F5F5F"/>
                  </a:solidFill>
                  <a:latin typeface="Helvetica" pitchFamily="34" charset="0"/>
                </a:rPr>
                <a:t> Crítica</a:t>
              </a:r>
              <a:endParaRPr lang="pt-BR" sz="1200" b="1" kern="1200" dirty="0">
                <a:solidFill>
                  <a:srgbClr val="5F5F5F"/>
                </a:solidFill>
                <a:latin typeface="Helvetica" pitchFamily="34" charset="0"/>
              </a:endParaRPr>
            </a:p>
          </p:txBody>
        </p:sp>
      </p:grpSp>
      <p:grpSp>
        <p:nvGrpSpPr>
          <p:cNvPr id="78" name="Grupo 77"/>
          <p:cNvGrpSpPr/>
          <p:nvPr/>
        </p:nvGrpSpPr>
        <p:grpSpPr>
          <a:xfrm>
            <a:off x="2727088" y="4365144"/>
            <a:ext cx="1620000" cy="360000"/>
            <a:chOff x="0" y="54495"/>
            <a:chExt cx="1187624" cy="712574"/>
          </a:xfrm>
          <a:solidFill>
            <a:srgbClr val="FFFF99"/>
          </a:solidFill>
        </p:grpSpPr>
        <p:sp>
          <p:nvSpPr>
            <p:cNvPr id="79" name="Retângulo 78"/>
            <p:cNvSpPr/>
            <p:nvPr/>
          </p:nvSpPr>
          <p:spPr>
            <a:xfrm>
              <a:off x="0" y="54495"/>
              <a:ext cx="1187624" cy="712574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0" name="Retângulo 79"/>
            <p:cNvSpPr/>
            <p:nvPr/>
          </p:nvSpPr>
          <p:spPr>
            <a:xfrm>
              <a:off x="0" y="54495"/>
              <a:ext cx="1187624" cy="7125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dirty="0" err="1" smtClean="0">
                  <a:solidFill>
                    <a:srgbClr val="5F5F5F"/>
                  </a:solidFill>
                  <a:latin typeface="Helvetica" pitchFamily="34" charset="0"/>
                </a:rPr>
                <a:t>Interés</a:t>
              </a:r>
              <a:r>
                <a:rPr lang="pt-BR" sz="1200" b="1" dirty="0" smtClean="0">
                  <a:solidFill>
                    <a:srgbClr val="5F5F5F"/>
                  </a:solidFill>
                  <a:latin typeface="Helvetica" pitchFamily="34" charset="0"/>
                </a:rPr>
                <a:t> por </a:t>
              </a:r>
              <a:r>
                <a:rPr lang="pt-BR" sz="1200" b="1" dirty="0" err="1" smtClean="0">
                  <a:solidFill>
                    <a:srgbClr val="5F5F5F"/>
                  </a:solidFill>
                  <a:latin typeface="Helvetica" pitchFamily="34" charset="0"/>
                </a:rPr>
                <a:t>la</a:t>
              </a:r>
              <a:r>
                <a:rPr lang="pt-BR" sz="1200" b="1" dirty="0" smtClean="0">
                  <a:solidFill>
                    <a:srgbClr val="5F5F5F"/>
                  </a:solidFill>
                  <a:latin typeface="Helvetica" pitchFamily="34" charset="0"/>
                </a:rPr>
                <a:t> </a:t>
              </a:r>
              <a:r>
                <a:rPr lang="pt-BR" sz="1200" b="1" dirty="0" err="1" smtClean="0">
                  <a:solidFill>
                    <a:srgbClr val="5F5F5F"/>
                  </a:solidFill>
                  <a:latin typeface="Helvetica" pitchFamily="34" charset="0"/>
                </a:rPr>
                <a:t>Calidad</a:t>
              </a:r>
              <a:endParaRPr lang="pt-BR" sz="1200" b="1" kern="1200" dirty="0">
                <a:solidFill>
                  <a:srgbClr val="5F5F5F"/>
                </a:solidFill>
                <a:latin typeface="Helvetica" pitchFamily="34" charset="0"/>
              </a:endParaRPr>
            </a:p>
          </p:txBody>
        </p:sp>
      </p:grpSp>
      <p:grpSp>
        <p:nvGrpSpPr>
          <p:cNvPr id="81" name="Grupo 80"/>
          <p:cNvGrpSpPr/>
          <p:nvPr/>
        </p:nvGrpSpPr>
        <p:grpSpPr>
          <a:xfrm>
            <a:off x="2730339" y="4797152"/>
            <a:ext cx="1620000" cy="360000"/>
            <a:chOff x="0" y="54495"/>
            <a:chExt cx="1187624" cy="712574"/>
          </a:xfrm>
          <a:solidFill>
            <a:srgbClr val="FFFF99"/>
          </a:solidFill>
        </p:grpSpPr>
        <p:sp>
          <p:nvSpPr>
            <p:cNvPr id="82" name="Retângulo 81"/>
            <p:cNvSpPr/>
            <p:nvPr/>
          </p:nvSpPr>
          <p:spPr>
            <a:xfrm>
              <a:off x="0" y="54495"/>
              <a:ext cx="1187624" cy="712574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3" name="Retângulo 82"/>
            <p:cNvSpPr/>
            <p:nvPr/>
          </p:nvSpPr>
          <p:spPr>
            <a:xfrm>
              <a:off x="0" y="54495"/>
              <a:ext cx="1187624" cy="7125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dirty="0" err="1" smtClean="0">
                  <a:solidFill>
                    <a:srgbClr val="5F5F5F"/>
                  </a:solidFill>
                  <a:latin typeface="Helvetica" pitchFamily="34" charset="0"/>
                </a:rPr>
                <a:t>Innovación</a:t>
              </a:r>
              <a:endParaRPr lang="pt-BR" sz="1200" b="1" kern="1200" dirty="0">
                <a:solidFill>
                  <a:srgbClr val="5F5F5F"/>
                </a:solidFill>
                <a:latin typeface="Helvetica" pitchFamily="34" charset="0"/>
              </a:endParaRPr>
            </a:p>
          </p:txBody>
        </p:sp>
      </p:grpSp>
      <p:sp>
        <p:nvSpPr>
          <p:cNvPr id="86" name="Título 3"/>
          <p:cNvSpPr>
            <a:spLocks noGrp="1"/>
          </p:cNvSpPr>
          <p:nvPr>
            <p:ph type="title"/>
          </p:nvPr>
        </p:nvSpPr>
        <p:spPr>
          <a:xfrm>
            <a:off x="107504" y="218732"/>
            <a:ext cx="8276400" cy="428628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Sistema</a:t>
            </a: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thern" pitchFamily="2" charset="0"/>
              </a:rPr>
              <a:t>WISDOM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627" y="5373216"/>
            <a:ext cx="4317062" cy="114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6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eCOSOCIAL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rgbClr val="00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eCOSOCIAL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rgbClr val="00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eCOSOCIAL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rgbClr val="00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gradê Amarel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9900"/>
    </a:accent1>
    <a:accent2>
      <a:srgbClr val="CCCC00"/>
    </a:accent2>
    <a:accent3>
      <a:srgbClr val="FFCC00"/>
    </a:accent3>
    <a:accent4>
      <a:srgbClr val="FFFF00"/>
    </a:accent4>
    <a:accent5>
      <a:srgbClr val="FFFF66"/>
    </a:accent5>
    <a:accent6>
      <a:srgbClr val="FFFFE0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Degradê Amarel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9900"/>
    </a:accent1>
    <a:accent2>
      <a:srgbClr val="CCCC00"/>
    </a:accent2>
    <a:accent3>
      <a:srgbClr val="FFCC00"/>
    </a:accent3>
    <a:accent4>
      <a:srgbClr val="FFFF00"/>
    </a:accent4>
    <a:accent5>
      <a:srgbClr val="FFFF66"/>
    </a:accent5>
    <a:accent6>
      <a:srgbClr val="FFFFE0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Degradê Amarel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9900"/>
    </a:accent1>
    <a:accent2>
      <a:srgbClr val="CCCC00"/>
    </a:accent2>
    <a:accent3>
      <a:srgbClr val="FFCC00"/>
    </a:accent3>
    <a:accent4>
      <a:srgbClr val="FFFF00"/>
    </a:accent4>
    <a:accent5>
      <a:srgbClr val="FFFF66"/>
    </a:accent5>
    <a:accent6>
      <a:srgbClr val="FFFFE0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Degradê Amarel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9900"/>
    </a:accent1>
    <a:accent2>
      <a:srgbClr val="CCCC00"/>
    </a:accent2>
    <a:accent3>
      <a:srgbClr val="FFCC00"/>
    </a:accent3>
    <a:accent4>
      <a:srgbClr val="FFFF00"/>
    </a:accent4>
    <a:accent5>
      <a:srgbClr val="FFFF66"/>
    </a:accent5>
    <a:accent6>
      <a:srgbClr val="FFFFE0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Degradê Amarel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9900"/>
    </a:accent1>
    <a:accent2>
      <a:srgbClr val="CCCC00"/>
    </a:accent2>
    <a:accent3>
      <a:srgbClr val="FFCC00"/>
    </a:accent3>
    <a:accent4>
      <a:srgbClr val="FFFF00"/>
    </a:accent4>
    <a:accent5>
      <a:srgbClr val="FFFF66"/>
    </a:accent5>
    <a:accent6>
      <a:srgbClr val="FFFFE0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Degradê Amarel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9900"/>
    </a:accent1>
    <a:accent2>
      <a:srgbClr val="CCCC00"/>
    </a:accent2>
    <a:accent3>
      <a:srgbClr val="FFCC00"/>
    </a:accent3>
    <a:accent4>
      <a:srgbClr val="FFFF00"/>
    </a:accent4>
    <a:accent5>
      <a:srgbClr val="FFFF66"/>
    </a:accent5>
    <a:accent6>
      <a:srgbClr val="FFFFE0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Degradê Amarel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9900"/>
    </a:accent1>
    <a:accent2>
      <a:srgbClr val="CCCC00"/>
    </a:accent2>
    <a:accent3>
      <a:srgbClr val="FFCC00"/>
    </a:accent3>
    <a:accent4>
      <a:srgbClr val="FFFF00"/>
    </a:accent4>
    <a:accent5>
      <a:srgbClr val="FFFF66"/>
    </a:accent5>
    <a:accent6>
      <a:srgbClr val="FFFFE0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gradê Amarel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9900"/>
    </a:accent1>
    <a:accent2>
      <a:srgbClr val="CCCC00"/>
    </a:accent2>
    <a:accent3>
      <a:srgbClr val="FFCC00"/>
    </a:accent3>
    <a:accent4>
      <a:srgbClr val="FFFF00"/>
    </a:accent4>
    <a:accent5>
      <a:srgbClr val="FFFF66"/>
    </a:accent5>
    <a:accent6>
      <a:srgbClr val="FFFFE0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egradê Amarel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9900"/>
    </a:accent1>
    <a:accent2>
      <a:srgbClr val="CCCC00"/>
    </a:accent2>
    <a:accent3>
      <a:srgbClr val="FFCC00"/>
    </a:accent3>
    <a:accent4>
      <a:srgbClr val="FFFF00"/>
    </a:accent4>
    <a:accent5>
      <a:srgbClr val="FFFF66"/>
    </a:accent5>
    <a:accent6>
      <a:srgbClr val="FFFFE0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egradê Amarel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9900"/>
    </a:accent1>
    <a:accent2>
      <a:srgbClr val="CCCC00"/>
    </a:accent2>
    <a:accent3>
      <a:srgbClr val="FFCC00"/>
    </a:accent3>
    <a:accent4>
      <a:srgbClr val="FFFF00"/>
    </a:accent4>
    <a:accent5>
      <a:srgbClr val="FFFF66"/>
    </a:accent5>
    <a:accent6>
      <a:srgbClr val="FFFFE0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Degradê Amarel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9900"/>
    </a:accent1>
    <a:accent2>
      <a:srgbClr val="CCCC00"/>
    </a:accent2>
    <a:accent3>
      <a:srgbClr val="FFCC00"/>
    </a:accent3>
    <a:accent4>
      <a:srgbClr val="FFFF00"/>
    </a:accent4>
    <a:accent5>
      <a:srgbClr val="FFFF66"/>
    </a:accent5>
    <a:accent6>
      <a:srgbClr val="FFFFE0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Degradê Amarel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9900"/>
    </a:accent1>
    <a:accent2>
      <a:srgbClr val="CCCC00"/>
    </a:accent2>
    <a:accent3>
      <a:srgbClr val="FFCC00"/>
    </a:accent3>
    <a:accent4>
      <a:srgbClr val="FFFF00"/>
    </a:accent4>
    <a:accent5>
      <a:srgbClr val="FFFF66"/>
    </a:accent5>
    <a:accent6>
      <a:srgbClr val="FFFFE0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Degradê Amarel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9900"/>
    </a:accent1>
    <a:accent2>
      <a:srgbClr val="CCCC00"/>
    </a:accent2>
    <a:accent3>
      <a:srgbClr val="FFCC00"/>
    </a:accent3>
    <a:accent4>
      <a:srgbClr val="FFFF00"/>
    </a:accent4>
    <a:accent5>
      <a:srgbClr val="FFFF66"/>
    </a:accent5>
    <a:accent6>
      <a:srgbClr val="FFFFE0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Degradê Amarel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9900"/>
    </a:accent1>
    <a:accent2>
      <a:srgbClr val="CCCC00"/>
    </a:accent2>
    <a:accent3>
      <a:srgbClr val="FFCC00"/>
    </a:accent3>
    <a:accent4>
      <a:srgbClr val="FFFF00"/>
    </a:accent4>
    <a:accent5>
      <a:srgbClr val="FFFF66"/>
    </a:accent5>
    <a:accent6>
      <a:srgbClr val="FFFFE0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Degradê Amarel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CC9900"/>
    </a:accent1>
    <a:accent2>
      <a:srgbClr val="CCCC00"/>
    </a:accent2>
    <a:accent3>
      <a:srgbClr val="FFCC00"/>
    </a:accent3>
    <a:accent4>
      <a:srgbClr val="FFFF00"/>
    </a:accent4>
    <a:accent5>
      <a:srgbClr val="FFFF66"/>
    </a:accent5>
    <a:accent6>
      <a:srgbClr val="FFFFE0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32680</TotalTime>
  <Words>4132</Words>
  <Application>Microsoft Office PowerPoint</Application>
  <PresentationFormat>Apresentação na tela (4:3)</PresentationFormat>
  <Paragraphs>1260</Paragraphs>
  <Slides>74</Slides>
  <Notes>51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74</vt:i4>
      </vt:variant>
    </vt:vector>
  </HeadingPairs>
  <TitlesOfParts>
    <vt:vector size="77" baseType="lpstr">
      <vt:lpstr>eCOSOCIAL</vt:lpstr>
      <vt:lpstr>1_eCOSOCIAL</vt:lpstr>
      <vt:lpstr>2_eCOSOCIAL</vt:lpstr>
      <vt:lpstr>Apresentação do PowerPoint</vt:lpstr>
      <vt:lpstr>Calendario</vt:lpstr>
      <vt:lpstr>Apresentação do PowerPoint</vt:lpstr>
      <vt:lpstr>Conceptos de la Encuesta</vt:lpstr>
      <vt:lpstr>Conceptos de la Encuesta</vt:lpstr>
      <vt:lpstr>Metodología de la Encuesta</vt:lpstr>
      <vt:lpstr>Metodología de la Encuesta</vt:lpstr>
      <vt:lpstr>Apresentação do PowerPoint</vt:lpstr>
      <vt:lpstr>Sistema WISDOM</vt:lpstr>
      <vt:lpstr>Conceptos Básicos de la Encuesta</vt:lpstr>
      <vt:lpstr>Apresentação do PowerPoint</vt:lpstr>
      <vt:lpstr>Líneas de Tendencia Central (LTC)</vt:lpstr>
      <vt:lpstr>Construcción del Mercado</vt:lpstr>
      <vt:lpstr>Apresentação do PowerPoint</vt:lpstr>
      <vt:lpstr>Panel de Participantes 2017</vt:lpstr>
      <vt:lpstr>Apresentação do PowerPoint</vt:lpstr>
      <vt:lpstr>Perfil de las Oficinas</vt:lpstr>
      <vt:lpstr>Perfil de las Oficinas</vt:lpstr>
      <vt:lpstr>Perfil de las Oficinas</vt:lpstr>
      <vt:lpstr>Perfil de las Oficinas</vt:lpstr>
      <vt:lpstr>Perfil de las Oficinas</vt:lpstr>
      <vt:lpstr>Perfil de las Oficinas</vt:lpstr>
      <vt:lpstr>Perfil de las Oficinas</vt:lpstr>
      <vt:lpstr>Perfil de las Oficinas</vt:lpstr>
      <vt:lpstr>Apresentação do PowerPoint</vt:lpstr>
      <vt:lpstr>Apresentação do PowerPoint</vt:lpstr>
      <vt:lpstr>Índice de Distribución del Bonos Pool</vt:lpstr>
      <vt:lpstr>Apresentação do PowerPoint</vt:lpstr>
      <vt:lpstr>Apresentação do PowerPoint</vt:lpstr>
      <vt:lpstr>Apresentação do PowerPoint</vt:lpstr>
      <vt:lpstr>Apresentação do PowerPoint</vt:lpstr>
      <vt:lpstr>Análisis de Mercado</vt:lpstr>
      <vt:lpstr>Análisis de Mercado</vt:lpstr>
      <vt:lpstr>Análisis de Mercado</vt:lpstr>
      <vt:lpstr>Apresentação do PowerPoint</vt:lpstr>
      <vt:lpstr>Mercados de Comparación</vt:lpstr>
      <vt:lpstr>Mercados de Comparación</vt:lpstr>
      <vt:lpstr>Mercados de Comparación</vt:lpstr>
      <vt:lpstr>Mercados de Comparación</vt:lpstr>
      <vt:lpstr>Mercados de Comparación</vt:lpstr>
      <vt:lpstr>Apresentação do PowerPoint</vt:lpstr>
      <vt:lpstr>Nivel de Competitividad</vt:lpstr>
      <vt:lpstr>Nivel de Competitividad</vt:lpstr>
      <vt:lpstr>Nivel de Competitividad</vt:lpstr>
      <vt:lpstr>Apresentação do PowerPoint</vt:lpstr>
      <vt:lpstr>Apresentação do PowerPoint</vt:lpstr>
      <vt:lpstr>Incentivos a Corto Plazo</vt:lpstr>
      <vt:lpstr>Incentivos a Corto Plazo</vt:lpstr>
      <vt:lpstr>Apresentação do PowerPoint</vt:lpstr>
      <vt:lpstr>Incentivos a Largo Plazo</vt:lpstr>
      <vt:lpstr>Apresentação do PowerPoint</vt:lpstr>
      <vt:lpstr>Beneficios</vt:lpstr>
      <vt:lpstr>Beneficios</vt:lpstr>
      <vt:lpstr>Beneficios</vt:lpstr>
      <vt:lpstr>Beneficios</vt:lpstr>
      <vt:lpstr>Beneficios</vt:lpstr>
      <vt:lpstr>Apresentação do PowerPoint</vt:lpstr>
      <vt:lpstr>Programa de Prácticas</vt:lpstr>
      <vt:lpstr>Programa de Prácticas</vt:lpstr>
      <vt:lpstr>Programa de Prácticas</vt:lpstr>
      <vt:lpstr>Programa de Prácticas</vt:lpstr>
      <vt:lpstr>Programa de Prácticas</vt:lpstr>
      <vt:lpstr>Apresentação do PowerPoint</vt:lpstr>
      <vt:lpstr>PWR Abogados 2020</vt:lpstr>
      <vt:lpstr>PWR Abogados 2020</vt:lpstr>
      <vt:lpstr>Cronograma PWR Abogados 2020</vt:lpstr>
      <vt:lpstr>Etapas PWR Abogados 2020</vt:lpstr>
      <vt:lpstr>Etapas PWR Abogados 2020</vt:lpstr>
      <vt:lpstr>Etapas PWR Abogados 2020</vt:lpstr>
      <vt:lpstr>Etapas PWR Abogados 2020</vt:lpstr>
      <vt:lpstr>Formulario de Inscripción </vt:lpstr>
      <vt:lpstr>Formulario de Inscripción </vt:lpstr>
      <vt:lpstr>Preguntas u Otras Necesidades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WISDOM</dc:creator>
  <cp:lastModifiedBy>Pedro Bueno</cp:lastModifiedBy>
  <cp:revision>2599</cp:revision>
  <cp:lastPrinted>2014-11-28T18:02:34Z</cp:lastPrinted>
  <dcterms:created xsi:type="dcterms:W3CDTF">2008-08-26T17:31:19Z</dcterms:created>
  <dcterms:modified xsi:type="dcterms:W3CDTF">2020-11-05T21:18:40Z</dcterms:modified>
</cp:coreProperties>
</file>